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63" r:id="rId5"/>
    <p:sldId id="265" r:id="rId6"/>
    <p:sldId id="267" r:id="rId7"/>
    <p:sldId id="281" r:id="rId8"/>
    <p:sldId id="270" r:id="rId9"/>
    <p:sldId id="269" r:id="rId10"/>
    <p:sldId id="283" r:id="rId11"/>
    <p:sldId id="268" r:id="rId12"/>
    <p:sldId id="282" r:id="rId13"/>
    <p:sldId id="272" r:id="rId14"/>
    <p:sldId id="274" r:id="rId15"/>
    <p:sldId id="276" r:id="rId16"/>
    <p:sldId id="273" r:id="rId17"/>
    <p:sldId id="261" r:id="rId18"/>
    <p:sldId id="277" r:id="rId19"/>
    <p:sldId id="279" r:id="rId20"/>
    <p:sldId id="278" r:id="rId21"/>
    <p:sldId id="275" r:id="rId22"/>
    <p:sldId id="285" r:id="rId23"/>
    <p:sldId id="266" r:id="rId24"/>
    <p:sldId id="284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34" autoAdjust="0"/>
  </p:normalViewPr>
  <p:slideViewPr>
    <p:cSldViewPr snapToGrid="0">
      <p:cViewPr varScale="1">
        <p:scale>
          <a:sx n="79" d="100"/>
          <a:sy n="79" d="100"/>
        </p:scale>
        <p:origin x="157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0E268-90DC-4AED-A482-FD80EE670BCE}" type="datetimeFigureOut">
              <a:rPr lang="zh-TW" altLang="en-US" smtClean="0"/>
              <a:t>2022/10/30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0C722-5EC5-422E-B6AC-104B5FBE57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21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0C722-5EC5-422E-B6AC-104B5FBE57D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4448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PCIe 3.0 8 Gigatransfer PCIe 4.0 16 GT/s PCIe 5.0 32 GT/s</a:t>
            </a:r>
          </a:p>
          <a:p>
            <a:r>
              <a:rPr lang="en-US" altLang="zh-TW" dirty="0"/>
              <a:t>Red is AM5 and blue is AM4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978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1providing high-performance computing and graphics products</a:t>
            </a:r>
          </a:p>
          <a:p>
            <a:r>
              <a:rPr lang="en-US" altLang="zh-TW" dirty="0"/>
              <a:t>2helps them to ensure that their products are up to top quality</a:t>
            </a:r>
          </a:p>
          <a:p>
            <a:r>
              <a:rPr lang="en-US" altLang="zh-TW" dirty="0"/>
              <a:t>3Key Areas of HTML0 AMD is a well-known branding recognition within the Microprocessor and PC market</a:t>
            </a:r>
          </a:p>
          <a:p>
            <a:r>
              <a:rPr lang="en-US" altLang="zh-TW" dirty="0"/>
              <a:t>8There are fewer competitors AMD principal area of Graphical Processing Unit and Microprocessor has just one competitor on the market</a:t>
            </a:r>
          </a:p>
          <a:p>
            <a:r>
              <a:rPr lang="en-US" altLang="zh-TW" dirty="0"/>
              <a:t>1low performance in the computing segment due the advent of mobile devices and tablets</a:t>
            </a:r>
          </a:p>
          <a:p>
            <a:r>
              <a:rPr lang="en-US" altLang="zh-TW" dirty="0"/>
              <a:t>2AMD is ignoring the mobile market, where there’s plenty of business transactions that are conducted via mobile today</a:t>
            </a:r>
          </a:p>
          <a:p>
            <a:r>
              <a:rPr lang="en-US" altLang="zh-TW" dirty="0"/>
              <a:t>3AMD has a high level of competition in HTML0, the market share of HTML0 is less</a:t>
            </a:r>
          </a:p>
          <a:p>
            <a:r>
              <a:rPr lang="en-US" altLang="zh-TW" dirty="0"/>
              <a:t>4Quality Issues AMD has had issues with regards to quality over the many years</a:t>
            </a:r>
          </a:p>
          <a:p>
            <a:r>
              <a:rPr lang="en-US" altLang="zh-TW" dirty="0"/>
              <a:t>1AMD should broaden its operations to tablets and mobile platforms</a:t>
            </a:r>
          </a:p>
          <a:p>
            <a:r>
              <a:rPr lang="en-US" altLang="zh-TW" dirty="0"/>
              <a:t>2should increase its product range and services</a:t>
            </a:r>
          </a:p>
          <a:p>
            <a:r>
              <a:rPr lang="en-US" altLang="zh-TW" dirty="0"/>
              <a:t>1Competitors AMD has two competitors that are major players on the market: AMD and Nvidia as well as Intel.</a:t>
            </a:r>
          </a:p>
          <a:p>
            <a:r>
              <a:rPr lang="en-US" altLang="zh-TW" dirty="0"/>
              <a:t>2Different environmental regulations pose extremely harmful to existing product categories , and could impact the production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799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95th percentile is a number that is greater than 95% of the numbers in a given set, it gives a very accurate picture of the maximum traffic generated on an interface for interpreting performance data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016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Help human compute sophisticated matters</a:t>
            </a:r>
          </a:p>
          <a:p>
            <a:r>
              <a:rPr lang="en-US" altLang="zh-TW" dirty="0"/>
              <a:t>It simply use three instructions, fetch, decode, and execute to complete work</a:t>
            </a:r>
          </a:p>
          <a:p>
            <a:r>
              <a:rPr lang="en-US" altLang="zh-TW" dirty="0"/>
              <a:t>First the CPU will fetch, take the data we want from the memory, and copied into instruction register (IR).</a:t>
            </a:r>
          </a:p>
          <a:p>
            <a:r>
              <a:rPr lang="en-US" altLang="zh-TW" dirty="0"/>
              <a:t>Now, the instruction needs to be decoded, it is sent via the data bus to the control unit and split into two parts, operation code and operand.</a:t>
            </a:r>
          </a:p>
          <a:p>
            <a:r>
              <a:rPr lang="en-US" altLang="zh-TW" dirty="0"/>
              <a:t>After the control unit translating opcodes into instructions, finally, the command will be executed.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35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 market size can determine how far the product go</a:t>
            </a:r>
          </a:p>
          <a:p>
            <a:r>
              <a:rPr lang="en-US" altLang="zh-TW" dirty="0"/>
              <a:t>As you can see, at 2015 and 2020, for all 67.7B microprocessors sales, computer CPUs have a significant rate, which is over 50%</a:t>
            </a:r>
          </a:p>
          <a:p>
            <a:r>
              <a:rPr lang="en-US" altLang="zh-TW" dirty="0"/>
              <a:t>And for the future, microprocessors sales may have a rise to 120B dollars at 2025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68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So how do we know the CPU we buy is suitable for us </a:t>
            </a:r>
          </a:p>
          <a:p>
            <a:r>
              <a:rPr lang="en-US" altLang="zh-TW" dirty="0"/>
              <a:t>Take AMD for example</a:t>
            </a:r>
          </a:p>
          <a:p>
            <a:r>
              <a:rPr lang="en-US" altLang="zh-TW" dirty="0"/>
              <a:t>As for today’s topic, 7000 series</a:t>
            </a:r>
          </a:p>
          <a:p>
            <a:r>
              <a:rPr lang="en-US" altLang="zh-TW" dirty="0"/>
              <a:t>You can see that </a:t>
            </a:r>
            <a:r>
              <a:rPr lang="en-US" altLang="zh-TW" dirty="0" err="1"/>
              <a:t>ryzen</a:t>
            </a:r>
            <a:r>
              <a:rPr lang="en-US" altLang="zh-TW" dirty="0"/>
              <a:t> 5, 7, 9 means how many cores it have</a:t>
            </a:r>
          </a:p>
          <a:p>
            <a:r>
              <a:rPr lang="en-US" altLang="zh-TW" dirty="0"/>
              <a:t>And we know they are all 7 generation because of the first number after the CPU name and their performance level</a:t>
            </a:r>
          </a:p>
          <a:p>
            <a:r>
              <a:rPr lang="en-US" altLang="zh-TW" dirty="0"/>
              <a:t>Typically, AMD famous for its overclocking, and they will add an X at the back to this type of CPU</a:t>
            </a:r>
          </a:p>
          <a:p>
            <a:r>
              <a:rPr lang="en-US" altLang="zh-TW" dirty="0"/>
              <a:t>X means its Extended Frequency Range which allows boosting up the performance process exceeding the limit.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86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136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You can see that from the first generation, its is made in 14nm and evolve to have GCN GPU inside, and then second,12nm, also GCN</a:t>
            </a:r>
          </a:p>
          <a:p>
            <a:r>
              <a:rPr lang="en-US" altLang="zh-TW" dirty="0"/>
              <a:t>In third generation, it changes to make in TSMC 7nm FF process and add GCN</a:t>
            </a:r>
          </a:p>
          <a:p>
            <a:r>
              <a:rPr lang="en-US" altLang="zh-TW" dirty="0"/>
              <a:t>And now, for the zen4 based, the firth generation, they use TSMC 5nm FF and a different GPU RDNA2 inside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7650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at a time each Compute Unit would also work on four 64-item waves, the reason why this isn’t very effective is that most games use shorter work queues due to which only one or two out of the four </a:t>
            </a:r>
            <a:r>
              <a:rPr lang="en-US" altLang="zh-TW" sz="1200" dirty="0" err="1"/>
              <a:t>wavefronts</a:t>
            </a:r>
            <a:r>
              <a:rPr lang="en-US" altLang="zh-TW" sz="1200" dirty="0"/>
              <a:t> were saturated per execution cycle, wait for four cycles for the next one despite having room for additional </a:t>
            </a:r>
            <a:r>
              <a:rPr lang="en-US" altLang="zh-TW" sz="1200" dirty="0" err="1"/>
              <a:t>wavefronts</a:t>
            </a:r>
            <a:r>
              <a:rPr lang="en-US" altLang="zh-TW" sz="1200" dirty="0"/>
              <a:t>.</a:t>
            </a:r>
          </a:p>
          <a:p>
            <a:r>
              <a:rPr lang="en-US" altLang="zh-TW" sz="1200" dirty="0"/>
              <a:t>By completing a </a:t>
            </a:r>
            <a:r>
              <a:rPr lang="en-US" altLang="zh-TW" sz="1200" dirty="0" err="1"/>
              <a:t>wavefront</a:t>
            </a:r>
            <a:r>
              <a:rPr lang="en-US" altLang="zh-TW" sz="1200" dirty="0"/>
              <a:t> 4x faster, the registers and cache are freed up much faster</a:t>
            </a: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365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0760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no pins on the chip, in place of the pins are pads of bare gold-plated copper that touch protruding pins on the microprocessor's connector on the motherboard</a:t>
            </a:r>
          </a:p>
          <a:p>
            <a:r>
              <a:rPr lang="en-US" altLang="zh-TW" dirty="0"/>
              <a:t>reduces the likelihood of the chip being damaged either before or during installation as there are no pins that can be accidentally bent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27CBA7-CE1D-49BD-930D-ED298ADCE3B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6014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7667626" y="6021388"/>
            <a:ext cx="1476375" cy="836612"/>
            <a:chOff x="521" y="210"/>
            <a:chExt cx="2520" cy="1504"/>
          </a:xfrm>
        </p:grpSpPr>
        <p:pic>
          <p:nvPicPr>
            <p:cNvPr id="5" name="Picture 44" descr="未標題-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709"/>
              <a:ext cx="2268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5" descr="未標題-1 複製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10"/>
              <a:ext cx="252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47" descr="ed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6" y="6076950"/>
            <a:ext cx="8477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5" descr="Bann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7200"/>
            <a:ext cx="6477000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5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827089" y="1989140"/>
            <a:ext cx="7489825" cy="1800225"/>
          </a:xfrm>
        </p:spPr>
        <p:txBody>
          <a:bodyPr/>
          <a:lstStyle>
            <a:lvl1pPr algn="ctr">
              <a:defRPr sz="3600" b="0">
                <a:solidFill>
                  <a:srgbClr val="02020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zh-TW" dirty="0"/>
          </a:p>
        </p:txBody>
      </p:sp>
      <p:sp>
        <p:nvSpPr>
          <p:cNvPr id="5146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00515"/>
            <a:ext cx="6400800" cy="1766887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0">
                <a:solidFill>
                  <a:srgbClr val="020202"/>
                </a:solidFill>
              </a:defRPr>
            </a:lvl1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487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20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15100" y="331788"/>
            <a:ext cx="1943100" cy="59166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4214" y="331788"/>
            <a:ext cx="5678487" cy="5916612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461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4213" y="1700215"/>
            <a:ext cx="3810000" cy="4548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700215"/>
            <a:ext cx="3810000" cy="454818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36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43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41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4213" y="1700215"/>
            <a:ext cx="3810000" cy="45481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6613" y="1700215"/>
            <a:ext cx="3810000" cy="4548187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7870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01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12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3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576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Rectangle 3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3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87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3" descr="Title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9" y="692152"/>
            <a:ext cx="6540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81"/>
          <p:cNvSpPr>
            <a:spLocks noChangeShapeType="1"/>
          </p:cNvSpPr>
          <p:nvPr/>
        </p:nvSpPr>
        <p:spPr bwMode="auto">
          <a:xfrm>
            <a:off x="250826" y="1196975"/>
            <a:ext cx="7850188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350">
              <a:solidFill>
                <a:srgbClr val="545472"/>
              </a:solidFill>
              <a:latin typeface="Tahoma" panose="020B0604030504040204" pitchFamily="34" charset="0"/>
            </a:endParaRPr>
          </a:p>
        </p:txBody>
      </p:sp>
      <p:pic>
        <p:nvPicPr>
          <p:cNvPr id="1028" name="Picture 71" descr="lin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111" b="46909"/>
          <a:stretch>
            <a:fillRect/>
          </a:stretch>
        </p:blipFill>
        <p:spPr bwMode="auto">
          <a:xfrm>
            <a:off x="9036051" y="2924175"/>
            <a:ext cx="107950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70" descr="lin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6669090"/>
            <a:ext cx="7239000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0"/>
          <p:cNvSpPr>
            <a:spLocks noGrp="1" noChangeArrowheads="1"/>
          </p:cNvSpPr>
          <p:nvPr>
            <p:ph type="title"/>
          </p:nvPr>
        </p:nvSpPr>
        <p:spPr bwMode="auto">
          <a:xfrm>
            <a:off x="1042989" y="331790"/>
            <a:ext cx="74152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1" name="Rectangle 3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700215"/>
            <a:ext cx="7772400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129" name="Rectangle 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kumimoji="0" sz="1050">
                <a:latin typeface="+mn-lt"/>
                <a:ea typeface="新細明體" pitchFamily="18" charset="-120"/>
              </a:defRPr>
            </a:lvl1pPr>
          </a:lstStyle>
          <a:p>
            <a:endParaRPr lang="zh-TW" altLang="en-US"/>
          </a:p>
        </p:txBody>
      </p:sp>
      <p:sp>
        <p:nvSpPr>
          <p:cNvPr id="4130" name="Rectangle 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050">
                <a:latin typeface="Arial" panose="020B0604020202020204" pitchFamily="34" charset="0"/>
              </a:defRPr>
            </a:lvl1pPr>
          </a:lstStyle>
          <a:p>
            <a:fld id="{2D6BC23C-4A44-4145-A4D1-38834CDA95B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1034" name="Group 56"/>
          <p:cNvGrpSpPr>
            <a:grpSpLocks/>
          </p:cNvGrpSpPr>
          <p:nvPr/>
        </p:nvGrpSpPr>
        <p:grpSpPr bwMode="auto">
          <a:xfrm>
            <a:off x="7956550" y="6165850"/>
            <a:ext cx="1187450" cy="692150"/>
            <a:chOff x="521" y="210"/>
            <a:chExt cx="2520" cy="1504"/>
          </a:xfrm>
        </p:grpSpPr>
        <p:pic>
          <p:nvPicPr>
            <p:cNvPr id="1036" name="Picture 57" descr="未標題-2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709"/>
              <a:ext cx="2268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58" descr="未標題-1 複製"/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10"/>
              <a:ext cx="2520" cy="1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5" name="Line 84"/>
          <p:cNvSpPr>
            <a:spLocks noChangeShapeType="1"/>
          </p:cNvSpPr>
          <p:nvPr/>
        </p:nvSpPr>
        <p:spPr bwMode="auto">
          <a:xfrm rot="5400000">
            <a:off x="58738" y="1174750"/>
            <a:ext cx="1250950" cy="0"/>
          </a:xfrm>
          <a:prstGeom prst="lin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zh-TW" altLang="en-US" sz="1350">
              <a:solidFill>
                <a:srgbClr val="54547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63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00099"/>
          </a:solidFill>
          <a:latin typeface="Arial" charset="0"/>
          <a:ea typeface="新細明體" pitchFamily="18" charset="-120"/>
          <a:cs typeface="Tahoma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10000"/>
        </a:spcAft>
        <a:buClr>
          <a:srgbClr val="0000FF"/>
        </a:buClr>
        <a:buFont typeface="Wingdings" panose="05000000000000000000" pitchFamily="2" charset="2"/>
        <a:buChar char="n"/>
        <a:defRPr kumimoji="1" sz="2400" b="1">
          <a:solidFill>
            <a:srgbClr val="000099"/>
          </a:solidFill>
          <a:latin typeface="+mn-lt"/>
          <a:ea typeface="+mn-ea"/>
          <a:cs typeface="+mn-cs"/>
        </a:defRPr>
      </a:lvl1pPr>
      <a:lvl2pPr marL="595313" indent="-252413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 sz="2000">
          <a:solidFill>
            <a:srgbClr val="990000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>
          <a:solidFill>
            <a:srgbClr val="0000FF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 sz="1600">
          <a:solidFill>
            <a:srgbClr val="00CC00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anose="05000000000000000000" pitchFamily="2" charset="2"/>
        <a:buChar char="n"/>
        <a:defRPr kumimoji="1" sz="1600">
          <a:solidFill>
            <a:srgbClr val="FF3300"/>
          </a:solidFill>
          <a:latin typeface="+mn-lt"/>
          <a:ea typeface="+mn-ea"/>
          <a:cs typeface="+mn-cs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n"/>
        <a:defRPr kumimoji="1" sz="1200">
          <a:solidFill>
            <a:srgbClr val="FF3300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5_nm_process#cite_note-41" TargetMode="External"/><Relationship Id="rId3" Type="http://schemas.openxmlformats.org/officeDocument/2006/relationships/hyperlink" Target="https://en.wikipedia.org/wiki/Raptor_Lake" TargetMode="External"/><Relationship Id="rId7" Type="http://schemas.openxmlformats.org/officeDocument/2006/relationships/hyperlink" Target="https://en.wikipedia.org/wiki/Ryzen" TargetMode="External"/><Relationship Id="rId2" Type="http://schemas.openxmlformats.org/officeDocument/2006/relationships/hyperlink" Target="https://www.design-reuse.com/news/49429/total-microprocessor-market-foreca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4gamers.com/am5-vs-am4/" TargetMode="External"/><Relationship Id="rId5" Type="http://schemas.openxmlformats.org/officeDocument/2006/relationships/hyperlink" Target="https://www.cpubenchmark.net/compare/3057vs3869vs3862vs5036vs5031/AMD-Ryzen-3-1300X-vs-AMD-Ryzen-7-5800X-vs-AMD-Ryzen-9-5950X-vs-AMD-Ryzen-7-7700X-vs-AMD-Ryzen-9-7950X" TargetMode="External"/><Relationship Id="rId4" Type="http://schemas.openxmlformats.org/officeDocument/2006/relationships/hyperlink" Target="https://www.cpubenchmark.net/compare/5033vs5031vs5008vs5022/AMD-Ryzen-5-7600X-vs-AMD-Ryzen-9-7950X-vs-Intel-i5-13600K-vs-Intel-i9-13900K" TargetMode="External"/><Relationship Id="rId9" Type="http://schemas.openxmlformats.org/officeDocument/2006/relationships/hyperlink" Target="https://www.anandtech.com/show/17585/amd-zen-4-ryzen-9-7950x-and-ryzen-5-7600x-review-retaking-the-high-end/6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6E92C-02DD-48F7-901D-E6D19C9F3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87" y="2300290"/>
            <a:ext cx="7489825" cy="1800225"/>
          </a:xfrm>
        </p:spPr>
        <p:txBody>
          <a:bodyPr/>
          <a:lstStyle/>
          <a:p>
            <a:r>
              <a:rPr lang="en-US" altLang="zh-TW" b="1" dirty="0">
                <a:solidFill>
                  <a:srgbClr val="000099"/>
                </a:solidFill>
              </a:rPr>
              <a:t>AMD Raphael(7000 series)</a:t>
            </a:r>
            <a:endParaRPr lang="zh-TW" altLang="en-US" b="1" dirty="0">
              <a:solidFill>
                <a:srgbClr val="000099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E4E7F66-20A5-45A9-A7D7-CB8C901F40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zh-TW" altLang="en-US" sz="2000" dirty="0">
                <a:solidFill>
                  <a:srgbClr val="545472"/>
                </a:solidFill>
                <a:ea typeface="標楷體" panose="03000509000000000000" pitchFamily="65" charset="-120"/>
              </a:rPr>
              <a:t>光電所</a:t>
            </a:r>
            <a:endParaRPr lang="en-US" altLang="zh-TW" sz="2000" dirty="0">
              <a:solidFill>
                <a:srgbClr val="545472"/>
              </a:solidFill>
              <a:ea typeface="標楷體" panose="03000509000000000000" pitchFamily="65" charset="-120"/>
            </a:endParaRPr>
          </a:p>
          <a:p>
            <a:pPr lvl="0"/>
            <a:r>
              <a:rPr lang="en-US" altLang="zh-TW" sz="2000" dirty="0">
                <a:solidFill>
                  <a:srgbClr val="545472"/>
                </a:solidFill>
                <a:ea typeface="標楷體" panose="03000509000000000000" pitchFamily="65" charset="-120"/>
              </a:rPr>
              <a:t>110066534</a:t>
            </a:r>
          </a:p>
          <a:p>
            <a:pPr lvl="0"/>
            <a:r>
              <a:rPr lang="zh-TW" altLang="en-US" sz="2000" dirty="0">
                <a:solidFill>
                  <a:srgbClr val="545472"/>
                </a:solidFill>
                <a:ea typeface="標楷體" panose="03000509000000000000" pitchFamily="65" charset="-120"/>
              </a:rPr>
              <a:t>陳俊翰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529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AAA9DC3-F407-4146-8322-3BA53F0A08C4}"/>
              </a:ext>
            </a:extLst>
          </p:cNvPr>
          <p:cNvSpPr/>
          <p:nvPr/>
        </p:nvSpPr>
        <p:spPr>
          <a:xfrm>
            <a:off x="1421786" y="1636578"/>
            <a:ext cx="65540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GCN GPU</a:t>
            </a:r>
            <a:endParaRPr lang="zh-TW" altLang="zh-TW" sz="105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FF143-1E33-4301-B3C4-D8EA543550AC}"/>
              </a:ext>
            </a:extLst>
          </p:cNvPr>
          <p:cNvSpPr/>
          <p:nvPr/>
        </p:nvSpPr>
        <p:spPr>
          <a:xfrm>
            <a:off x="6330369" y="1677001"/>
            <a:ext cx="102301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RDNA2 GPU</a:t>
            </a:r>
            <a:endParaRPr lang="zh-TW" altLang="zh-TW" sz="105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23FBF52-FA55-4880-9049-1AA8995F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7834"/>
            <a:ext cx="4086850" cy="288249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D02E4C2-53DB-458D-8BD5-9179472222D4}"/>
              </a:ext>
            </a:extLst>
          </p:cNvPr>
          <p:cNvSpPr/>
          <p:nvPr/>
        </p:nvSpPr>
        <p:spPr>
          <a:xfrm>
            <a:off x="33766" y="5051529"/>
            <a:ext cx="42791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TW" sz="1050" dirty="0"/>
              <a:t>64 </a:t>
            </a:r>
            <a:r>
              <a:rPr lang="en-US" altLang="zh-TW" sz="1050" dirty="0" err="1"/>
              <a:t>wavefronts</a:t>
            </a:r>
            <a:r>
              <a:rPr lang="en-US" altLang="zh-TW" sz="1050" dirty="0"/>
              <a:t> or work-items (and ALUs/cores) per Compute Unit. 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TW" sz="1050" dirty="0"/>
              <a:t>divided into four SIMDs (Single Instruction On Multiple Data Types), each packing 16 ALUs (SP)</a:t>
            </a:r>
            <a:endParaRPr lang="zh-TW" altLang="en-US" sz="105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AACE2F5-75BF-4F0B-BE0D-06C135112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369" y="1907834"/>
            <a:ext cx="5076890" cy="126426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087C9D0-33C1-4EFD-983D-138018D7CE61}"/>
              </a:ext>
            </a:extLst>
          </p:cNvPr>
          <p:cNvSpPr/>
          <p:nvPr/>
        </p:nvSpPr>
        <p:spPr>
          <a:xfrm>
            <a:off x="4044369" y="3186270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TW" sz="1050" dirty="0"/>
              <a:t>two CUs working in tandem with shared local data. 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TW" sz="1050" dirty="0"/>
              <a:t>The RDNA SIMDs consist of 32 shaders or ALUs, twice that of GCN. There are two SIMDs per CU and four in a Dual Compute Unit.</a:t>
            </a:r>
            <a:endParaRPr lang="zh-TW" altLang="en-US" sz="105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6531FEF-B283-4EC3-BFEF-D692E75708A3}"/>
              </a:ext>
            </a:extLst>
          </p:cNvPr>
          <p:cNvSpPr/>
          <p:nvPr/>
        </p:nvSpPr>
        <p:spPr>
          <a:xfrm>
            <a:off x="4151096" y="5442063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50" dirty="0"/>
              <a:t>This arrangement allows the execution of one whole </a:t>
            </a:r>
            <a:r>
              <a:rPr lang="en-US" altLang="zh-TW" sz="1050" dirty="0" err="1"/>
              <a:t>wavefront</a:t>
            </a:r>
            <a:r>
              <a:rPr lang="en-US" altLang="zh-TW" sz="1050" dirty="0"/>
              <a:t> in one clock cycle</a:t>
            </a:r>
            <a:endParaRPr lang="zh-TW" altLang="en-US" sz="1050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EA9347B3-B691-4A63-A2FA-66752ED55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554" y="3800401"/>
            <a:ext cx="3232769" cy="158153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A5AA62-2991-4BC6-BC3B-B269D29BEF35}"/>
              </a:ext>
            </a:extLst>
          </p:cNvPr>
          <p:cNvSpPr txBox="1"/>
          <p:nvPr/>
        </p:nvSpPr>
        <p:spPr>
          <a:xfrm>
            <a:off x="7641026" y="291811"/>
            <a:ext cx="1357605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Product timeline</a:t>
            </a:r>
          </a:p>
        </p:txBody>
      </p:sp>
      <p:sp>
        <p:nvSpPr>
          <p:cNvPr id="13" name="標題 3">
            <a:extLst>
              <a:ext uri="{FF2B5EF4-FFF2-40B4-BE49-F238E27FC236}">
                <a16:creationId xmlns:a16="http://schemas.microsoft.com/office/drawing/2014/main" id="{7188B588-EA8C-4BE3-BE44-5ED16E0FE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dirty="0"/>
              <a:t>AMD GPU</a:t>
            </a:r>
          </a:p>
        </p:txBody>
      </p:sp>
    </p:spTree>
    <p:extLst>
      <p:ext uri="{BB962C8B-B14F-4D97-AF65-F5344CB8AC3E}">
        <p14:creationId xmlns:p14="http://schemas.microsoft.com/office/powerpoint/2010/main" val="419887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297B5AE3-1168-4383-A47E-9497CFB69ECE}"/>
              </a:ext>
            </a:extLst>
          </p:cNvPr>
          <p:cNvSpPr txBox="1"/>
          <p:nvPr/>
        </p:nvSpPr>
        <p:spPr>
          <a:xfrm>
            <a:off x="7641026" y="291811"/>
            <a:ext cx="1357605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Product timeline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629114D-DA16-4F95-848E-060768404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72726"/>
              </p:ext>
            </p:extLst>
          </p:nvPr>
        </p:nvGraphicFramePr>
        <p:xfrm>
          <a:off x="145369" y="291811"/>
          <a:ext cx="6304201" cy="6075489"/>
        </p:xfrm>
        <a:graphic>
          <a:graphicData uri="http://schemas.openxmlformats.org/drawingml/2006/table">
            <a:tbl>
              <a:tblPr firstRow="1" firstCol="1" bandRow="1"/>
              <a:tblGrid>
                <a:gridCol w="813488">
                  <a:extLst>
                    <a:ext uri="{9D8B030D-6E8A-4147-A177-3AD203B41FA5}">
                      <a16:colId xmlns:a16="http://schemas.microsoft.com/office/drawing/2014/main" val="4046528483"/>
                    </a:ext>
                  </a:extLst>
                </a:gridCol>
                <a:gridCol w="813488">
                  <a:extLst>
                    <a:ext uri="{9D8B030D-6E8A-4147-A177-3AD203B41FA5}">
                      <a16:colId xmlns:a16="http://schemas.microsoft.com/office/drawing/2014/main" val="3794698852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1734560735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288176884"/>
                    </a:ext>
                  </a:extLst>
                </a:gridCol>
                <a:gridCol w="794759">
                  <a:extLst>
                    <a:ext uri="{9D8B030D-6E8A-4147-A177-3AD203B41FA5}">
                      <a16:colId xmlns:a16="http://schemas.microsoft.com/office/drawing/2014/main" val="2107419990"/>
                    </a:ext>
                  </a:extLst>
                </a:gridCol>
                <a:gridCol w="764316">
                  <a:extLst>
                    <a:ext uri="{9D8B030D-6E8A-4147-A177-3AD203B41FA5}">
                      <a16:colId xmlns:a16="http://schemas.microsoft.com/office/drawing/2014/main" val="1322215398"/>
                    </a:ext>
                  </a:extLst>
                </a:gridCol>
                <a:gridCol w="764316">
                  <a:extLst>
                    <a:ext uri="{9D8B030D-6E8A-4147-A177-3AD203B41FA5}">
                      <a16:colId xmlns:a16="http://schemas.microsoft.com/office/drawing/2014/main" val="4192800683"/>
                    </a:ext>
                  </a:extLst>
                </a:gridCol>
                <a:gridCol w="764316">
                  <a:extLst>
                    <a:ext uri="{9D8B030D-6E8A-4147-A177-3AD203B41FA5}">
                      <a16:colId xmlns:a16="http://schemas.microsoft.com/office/drawing/2014/main" val="2614689248"/>
                    </a:ext>
                  </a:extLst>
                </a:gridCol>
              </a:tblGrid>
              <a:tr h="273831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series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1000 series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5000 series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5000 series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7000 series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7000 series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7000 series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290657"/>
                  </a:ext>
                </a:extLst>
              </a:tr>
              <a:tr h="376914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Model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Ryzen 3 1300X </a:t>
                      </a:r>
                      <a:endParaRPr lang="zh-TW" altLang="en-US" sz="1000" b="1" kern="1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Ryzen 7 5800X </a:t>
                      </a:r>
                      <a:endParaRPr lang="zh-TW" altLang="en-US" sz="1000" b="1" kern="1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Ryzen 9 5950X </a:t>
                      </a:r>
                      <a:endParaRPr lang="zh-TW" altLang="en-US" sz="1000" b="1" kern="1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b="1" kern="1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Ryzen 5 7600X</a:t>
                      </a:r>
                      <a:endParaRPr lang="zh-TW" altLang="en-US" sz="1000" b="1" kern="1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b="1" kern="1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Ryzen 7 7700X</a:t>
                      </a:r>
                      <a:endParaRPr lang="zh-TW" altLang="en-US" sz="1000" b="1" kern="1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altLang="zh-TW" sz="1000" b="1" kern="100" dirty="0">
                          <a:solidFill>
                            <a:schemeClr val="lt1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Ryzen 9 7950X</a:t>
                      </a:r>
                      <a:endParaRPr lang="zh-TW" altLang="en-US" sz="1000" b="1" kern="100" dirty="0">
                        <a:solidFill>
                          <a:schemeClr val="lt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11611"/>
                  </a:ext>
                </a:extLst>
              </a:tr>
              <a:tr h="376914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Release date and price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2017/07/27 US$129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2020/11/05 US$449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00" dirty="0">
                          <a:effectLst/>
                        </a:rPr>
                        <a:t>2020/11/05 US$799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2022/09/27 US$299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2022/09/27 US$399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2022/09/27 US$699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32837"/>
                  </a:ext>
                </a:extLst>
              </a:tr>
              <a:tr h="273831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Fab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solidFill>
                            <a:srgbClr val="FF0000"/>
                          </a:solidFill>
                          <a:effectLst/>
                        </a:rPr>
                        <a:t>GloFo</a:t>
                      </a: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 14LP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solidFill>
                            <a:srgbClr val="FF0000"/>
                          </a:solidFill>
                          <a:effectLst/>
                        </a:rPr>
                        <a:t>TSMC N7</a:t>
                      </a:r>
                      <a:endParaRPr lang="zh-TW" alt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00" dirty="0">
                          <a:solidFill>
                            <a:srgbClr val="FF0000"/>
                          </a:solidFill>
                          <a:effectLst/>
                        </a:rPr>
                        <a:t>TSMC N7</a:t>
                      </a:r>
                      <a:endParaRPr lang="zh-TW" alt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TSMC N5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TSMC N5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TSMC N5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677260"/>
                  </a:ext>
                </a:extLst>
              </a:tr>
              <a:tr h="376914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 err="1">
                          <a:effectLst/>
                        </a:rPr>
                        <a:t>Chiplets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1×CCD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1×CCD </a:t>
                      </a:r>
                      <a:r>
                        <a:rPr lang="en-US" altLang="zh-TW" sz="1000" kern="100" dirty="0">
                          <a:effectLst/>
                        </a:rPr>
                        <a:t>1×I/OD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00" dirty="0">
                          <a:effectLst/>
                        </a:rPr>
                        <a:t>2×CCD 1×I/OD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1×CCD 1×I/OD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1×CCD 1×I/OD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2×CCD 1×I/OD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966350"/>
                  </a:ext>
                </a:extLst>
              </a:tr>
              <a:tr h="376914">
                <a:tc rowSpan="4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CPU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Cores(threads)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 (4)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 (16)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 (32)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 (12)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 (16)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16 (32)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54570"/>
                  </a:ext>
                </a:extLst>
              </a:tr>
              <a:tr h="1884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Core config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2×2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1×8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2x8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1×6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1×8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2×8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62814"/>
                  </a:ext>
                </a:extLst>
              </a:tr>
              <a:tr h="5653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Clock rate (GHz) Base/ Boost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3.5/ 3.7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3.8/ 4.7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3.4/4.9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4.7/ 5.3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4.5/ 5.4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4.5/ 5.7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19399"/>
                  </a:ext>
                </a:extLst>
              </a:tr>
              <a:tr h="37691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Cache L1/L2/L3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64 KB/2 MB/8 MB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512 KB/4 MB/32 MB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1MB/8MB/64MB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384 KB/6 MB/32 MB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512 KB/8 MB/32 MB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 MB/16 MB/64 MB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676"/>
                  </a:ext>
                </a:extLst>
              </a:tr>
              <a:tr h="188457">
                <a:tc rowSpan="4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GPU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Architecture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RDNA 2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RDNA 2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RDNA 2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86073"/>
                  </a:ext>
                </a:extLst>
              </a:tr>
              <a:tr h="18845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CUs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207325"/>
                  </a:ext>
                </a:extLst>
              </a:tr>
              <a:tr h="5653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Clock rate (GHz) Base/ Boost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0.4/2.2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0.4/2.2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0.4/2.2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574146"/>
                  </a:ext>
                </a:extLst>
              </a:tr>
              <a:tr h="5653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Processing power(GFLOPS)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563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563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563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554587"/>
                  </a:ext>
                </a:extLst>
              </a:tr>
              <a:tr h="273831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Socket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AM4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AM4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AM4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AM5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AM5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AM5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71655"/>
                  </a:ext>
                </a:extLst>
              </a:tr>
              <a:tr h="376914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PCIe lanes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24 (20+4)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3.0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24 (20+4)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4.0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24(20+4)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PCle 4.0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28 (24+4)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5.0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28 (24+4)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5.0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28 (24+4)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5.0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632005"/>
                  </a:ext>
                </a:extLst>
              </a:tr>
              <a:tr h="454122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Memory support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DDR4-2667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dual-channel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DDR4-3200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dual-channel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DDR4-3200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dual-channel</a:t>
                      </a: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DDR5-5200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dual-channel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DDR5-5200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dual-channel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DDR5-5200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dual-channel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77502"/>
                  </a:ext>
                </a:extLst>
              </a:tr>
              <a:tr h="273831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TDP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9039" marR="69039" marT="34520" marB="3452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65 W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105 W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105 W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105 W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105 W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170 W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4059" marR="54059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117058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3908CAAB-4958-4057-AA74-47D79E89A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0" t="46531" r="19119" b="17999"/>
          <a:stretch/>
        </p:blipFill>
        <p:spPr>
          <a:xfrm>
            <a:off x="6150749" y="3906790"/>
            <a:ext cx="2907408" cy="10034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B1C42E6-35AC-494B-9A5C-77F235FC2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177" y="1836517"/>
            <a:ext cx="2501372" cy="82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6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BC419C6B-17D7-4FA0-AC7A-1B4AA397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</p:spPr>
        <p:txBody>
          <a:bodyPr/>
          <a:lstStyle/>
          <a:p>
            <a:r>
              <a:rPr lang="en-US" altLang="zh-TW" dirty="0"/>
              <a:t>System description</a:t>
            </a:r>
          </a:p>
        </p:txBody>
      </p:sp>
    </p:spTree>
    <p:extLst>
      <p:ext uri="{BB962C8B-B14F-4D97-AF65-F5344CB8AC3E}">
        <p14:creationId xmlns:p14="http://schemas.microsoft.com/office/powerpoint/2010/main" val="2660426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4FE0BD7-C58C-459B-8AF5-23B7B07B4577}"/>
              </a:ext>
            </a:extLst>
          </p:cNvPr>
          <p:cNvSpPr txBox="1"/>
          <p:nvPr/>
        </p:nvSpPr>
        <p:spPr>
          <a:xfrm>
            <a:off x="7445831" y="297507"/>
            <a:ext cx="1504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System description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75A881-443D-4C06-878D-D9B87E88F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9" t="46506" r="19917" b="21805"/>
          <a:stretch/>
        </p:blipFill>
        <p:spPr>
          <a:xfrm>
            <a:off x="2568365" y="221153"/>
            <a:ext cx="3470213" cy="11061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AD794B-7AEC-4638-B1D6-76B0DDC1F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0" y="2219435"/>
            <a:ext cx="1257300" cy="5500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CCCCB6D-4BAC-413F-BC33-C3E6B5AE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40" y="2153585"/>
            <a:ext cx="802005" cy="80200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A0E2F06-C595-42B6-AFFF-68FE028B7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56119"/>
              </p:ext>
            </p:extLst>
          </p:nvPr>
        </p:nvGraphicFramePr>
        <p:xfrm>
          <a:off x="981881" y="1330839"/>
          <a:ext cx="7049050" cy="5418530"/>
        </p:xfrm>
        <a:graphic>
          <a:graphicData uri="http://schemas.openxmlformats.org/drawingml/2006/table">
            <a:tbl>
              <a:tblPr firstRow="1" firstCol="1" bandRow="1"/>
              <a:tblGrid>
                <a:gridCol w="747859">
                  <a:extLst>
                    <a:ext uri="{9D8B030D-6E8A-4147-A177-3AD203B41FA5}">
                      <a16:colId xmlns:a16="http://schemas.microsoft.com/office/drawing/2014/main" val="4046528483"/>
                    </a:ext>
                  </a:extLst>
                </a:gridCol>
                <a:gridCol w="1080179">
                  <a:extLst>
                    <a:ext uri="{9D8B030D-6E8A-4147-A177-3AD203B41FA5}">
                      <a16:colId xmlns:a16="http://schemas.microsoft.com/office/drawing/2014/main" val="3794698852"/>
                    </a:ext>
                  </a:extLst>
                </a:gridCol>
                <a:gridCol w="892972">
                  <a:extLst>
                    <a:ext uri="{9D8B030D-6E8A-4147-A177-3AD203B41FA5}">
                      <a16:colId xmlns:a16="http://schemas.microsoft.com/office/drawing/2014/main" val="1734560735"/>
                    </a:ext>
                  </a:extLst>
                </a:gridCol>
                <a:gridCol w="892972">
                  <a:extLst>
                    <a:ext uri="{9D8B030D-6E8A-4147-A177-3AD203B41FA5}">
                      <a16:colId xmlns:a16="http://schemas.microsoft.com/office/drawing/2014/main" val="288176884"/>
                    </a:ext>
                  </a:extLst>
                </a:gridCol>
                <a:gridCol w="858767">
                  <a:extLst>
                    <a:ext uri="{9D8B030D-6E8A-4147-A177-3AD203B41FA5}">
                      <a16:colId xmlns:a16="http://schemas.microsoft.com/office/drawing/2014/main" val="1322215398"/>
                    </a:ext>
                  </a:extLst>
                </a:gridCol>
                <a:gridCol w="858767">
                  <a:extLst>
                    <a:ext uri="{9D8B030D-6E8A-4147-A177-3AD203B41FA5}">
                      <a16:colId xmlns:a16="http://schemas.microsoft.com/office/drawing/2014/main" val="4192800683"/>
                    </a:ext>
                  </a:extLst>
                </a:gridCol>
                <a:gridCol w="858767">
                  <a:extLst>
                    <a:ext uri="{9D8B030D-6E8A-4147-A177-3AD203B41FA5}">
                      <a16:colId xmlns:a16="http://schemas.microsoft.com/office/drawing/2014/main" val="1247236270"/>
                    </a:ext>
                  </a:extLst>
                </a:gridCol>
                <a:gridCol w="858767">
                  <a:extLst>
                    <a:ext uri="{9D8B030D-6E8A-4147-A177-3AD203B41FA5}">
                      <a16:colId xmlns:a16="http://schemas.microsoft.com/office/drawing/2014/main" val="799798548"/>
                    </a:ext>
                  </a:extLst>
                </a:gridCol>
              </a:tblGrid>
              <a:tr h="330624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Model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Core i5 13600K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</a:rPr>
                        <a:t>Core i7 13700K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</a:rPr>
                        <a:t>Core i9 13900K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Ryzen 5 7600X 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Ryzen 7 7700X 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Ryzen 9 7950X 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11611"/>
                  </a:ext>
                </a:extLst>
              </a:tr>
              <a:tr h="330624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Release date and price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2022/09/27 US$319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2022/09/27 US$409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2022/09/27 US$589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2022/09/27 US$299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2022/09/27 US$399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2022/09/27 US$699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32837"/>
                  </a:ext>
                </a:extLst>
              </a:tr>
              <a:tr h="255412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Fab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Intel 7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solidFill>
                            <a:srgbClr val="FF0000"/>
                          </a:solidFill>
                          <a:effectLst/>
                        </a:rPr>
                        <a:t>Intel 7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solidFill>
                            <a:srgbClr val="FF0000"/>
                          </a:solidFill>
                          <a:effectLst/>
                        </a:rPr>
                        <a:t>Intel 7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TSMC N5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TSMC N5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TSMC N5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677260"/>
                  </a:ext>
                </a:extLst>
              </a:tr>
              <a:tr h="330624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Chiplets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1×CCD 1×I/OD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1×CCD 1×I/OD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2×CCD 1×I/OD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966350"/>
                  </a:ext>
                </a:extLst>
              </a:tr>
              <a:tr h="330624">
                <a:tc rowSpan="4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CPU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Cores(threads)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14 (20)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16 (24)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24 (32)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6 (12)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8 (16)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16 (32)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254570"/>
                  </a:ext>
                </a:extLst>
              </a:tr>
              <a:tr h="16531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Core config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1×6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1×8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2×8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362814"/>
                  </a:ext>
                </a:extLst>
              </a:tr>
              <a:tr h="49593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Clock rate (GHz) Base/ Boost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3.5/ 5.1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3.4/ 5.4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3.0/ 5.8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4.7/ 5.3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4.5/ 5.4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4.5/ 5.7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19399"/>
                  </a:ext>
                </a:extLst>
              </a:tr>
              <a:tr h="33062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Cache L1/L2/L3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24 MB Intel® Smart Cache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30 MB Intel® Smart Cache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36 MB Intel® Smart Cache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384 KB/6 MB/32 MB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512 KB/8 MB/32 MB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 MB/16 MB/64 MB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19676"/>
                  </a:ext>
                </a:extLst>
              </a:tr>
              <a:tr h="330624">
                <a:tc rowSpan="4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GPU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Architecture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Gen12 UHD 770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</a:rPr>
                        <a:t>Gen12 UHD 770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</a:rPr>
                        <a:t>Gen12 UHD 770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RDNA 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RDNA 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RDNA 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886073"/>
                  </a:ext>
                </a:extLst>
              </a:tr>
              <a:tr h="16531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Execution Units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/Compute Units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32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7207325"/>
                  </a:ext>
                </a:extLst>
              </a:tr>
              <a:tr h="49593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Clock rate (GHz) Base/ Boost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0.3/1.55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0.3/1.6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0.3/1.65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0.4/2.2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0.4/2.2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0.4/2.2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574146"/>
                  </a:ext>
                </a:extLst>
              </a:tr>
              <a:tr h="49593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Processing power(GFLOPS)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-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563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563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563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554587"/>
                  </a:ext>
                </a:extLst>
              </a:tr>
              <a:tr h="255412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Socket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LGA 1700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LGA 1700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LGA 1700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AM5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AM5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FF0000"/>
                          </a:solidFill>
                          <a:effectLst/>
                        </a:rPr>
                        <a:t>AM5</a:t>
                      </a:r>
                      <a:endParaRPr lang="zh-TW" sz="10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271655"/>
                  </a:ext>
                </a:extLst>
              </a:tr>
              <a:tr h="330624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PCIe lanes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4.0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4.0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4.0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28 (24+4)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5.0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28 (24+4)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5.0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28 (24+4)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PCIe 5.0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632005"/>
                  </a:ext>
                </a:extLst>
              </a:tr>
              <a:tr h="330624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Memory support</a:t>
                      </a:r>
                      <a:endParaRPr lang="zh-TW" sz="10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DDR4-3200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/DDR5-5600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DDR4-3200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/DDR5-5600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DDR4-3200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/DDR5-5600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DDR5-5200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dual-channel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DDR5-5200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dual-channel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DDR5-5200</a:t>
                      </a:r>
                      <a:endParaRPr lang="zh-TW" sz="1000" kern="1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dual-channel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77502"/>
                  </a:ext>
                </a:extLst>
              </a:tr>
              <a:tr h="255412">
                <a:tc gridSpan="2"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TDP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87154" marR="87154" marT="43577" marB="4357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125 W/181 W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(base/turbo)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125 W/253 W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00" dirty="0">
                          <a:effectLst/>
                        </a:rPr>
                        <a:t>(base/turbo)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125 W/253 W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kern="100" dirty="0">
                          <a:effectLst/>
                        </a:rPr>
                        <a:t>(base/turbo)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105 W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105 W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170 W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9367" marR="59367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11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494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news.xfastest.com/wp-content/uploads/2022/01/012-3.jpg">
            <a:extLst>
              <a:ext uri="{FF2B5EF4-FFF2-40B4-BE49-F238E27FC236}">
                <a16:creationId xmlns:a16="http://schemas.microsoft.com/office/drawing/2014/main" id="{66102D50-B33C-4A76-8419-BDE786124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" y="1379178"/>
            <a:ext cx="3334060" cy="228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news.xfastest.com/wp-content/uploads/2022/01/013-1.jpg">
            <a:extLst>
              <a:ext uri="{FF2B5EF4-FFF2-40B4-BE49-F238E27FC236}">
                <a16:creationId xmlns:a16="http://schemas.microsoft.com/office/drawing/2014/main" id="{20A61C9B-1A55-439A-BC24-67307689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1" y="3662083"/>
            <a:ext cx="3344528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5D2292-D5B4-4057-BF65-62EF44975390}"/>
              </a:ext>
            </a:extLst>
          </p:cNvPr>
          <p:cNvSpPr/>
          <p:nvPr/>
        </p:nvSpPr>
        <p:spPr>
          <a:xfrm>
            <a:off x="3762993" y="1379178"/>
            <a:ext cx="377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AMD expanded its maximum capacity from 142 watts to 230 watts</a:t>
            </a:r>
          </a:p>
          <a:p>
            <a:r>
              <a:rPr lang="en-US" altLang="zh-TW" sz="900" dirty="0"/>
              <a:t>allowing the newest Ryzen 7000 CPUs to have a maximum TDP of 170 watts</a:t>
            </a:r>
            <a:endParaRPr lang="zh-TW" altLang="en-US" sz="9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BCE2CC-A41C-4F3A-BB36-017BE4ECD550}"/>
              </a:ext>
            </a:extLst>
          </p:cNvPr>
          <p:cNvSpPr/>
          <p:nvPr/>
        </p:nvSpPr>
        <p:spPr>
          <a:xfrm>
            <a:off x="3456966" y="3992964"/>
            <a:ext cx="56477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from the PGA(pin grid array) to the LGA(land grid array), 1,718 pins, AM5 is a significant upgrade over AM4’s 1331</a:t>
            </a:r>
            <a:endParaRPr lang="zh-TW" altLang="en-US" sz="9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513FA77-1E78-46F8-A45C-E5CFD2200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924" y="4301148"/>
            <a:ext cx="2187992" cy="145467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35EE556-89EE-453C-9A9C-ADD21577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168" y="4312426"/>
            <a:ext cx="2368648" cy="144339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43890F-C7AA-4E2F-B312-B18799BF82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141" y="1926565"/>
            <a:ext cx="1876412" cy="206639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BF9A0EF-AFAD-4B81-8EAB-7F4990D547D3}"/>
              </a:ext>
            </a:extLst>
          </p:cNvPr>
          <p:cNvSpPr/>
          <p:nvPr/>
        </p:nvSpPr>
        <p:spPr>
          <a:xfrm>
            <a:off x="5682553" y="2364752"/>
            <a:ext cx="22846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7000series have Integrated graphics RDNA 2</a:t>
            </a:r>
            <a:endParaRPr lang="zh-TW" altLang="en-US" sz="9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A4C9C12-30D9-4659-A3FF-B9C5186D0D7D}"/>
              </a:ext>
            </a:extLst>
          </p:cNvPr>
          <p:cNvSpPr/>
          <p:nvPr/>
        </p:nvSpPr>
        <p:spPr>
          <a:xfrm>
            <a:off x="5679024" y="1961717"/>
            <a:ext cx="3133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/>
              <a:t>49% more powerful while utilizing the same amount of power, and it is 62% more efficient at the same performance</a:t>
            </a:r>
            <a:endParaRPr lang="zh-TW" altLang="en-US" sz="900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FFB30D4-7AC0-4C11-AA3B-31CCD0ABF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1969" y="2581659"/>
            <a:ext cx="2466140" cy="1386305"/>
          </a:xfrm>
          <a:prstGeom prst="rect">
            <a:avLst/>
          </a:prstGeom>
        </p:spPr>
      </p:pic>
      <p:sp>
        <p:nvSpPr>
          <p:cNvPr id="16" name="標題 3">
            <a:extLst>
              <a:ext uri="{FF2B5EF4-FFF2-40B4-BE49-F238E27FC236}">
                <a16:creationId xmlns:a16="http://schemas.microsoft.com/office/drawing/2014/main" id="{4CD03B82-75CC-4D44-BCF1-514C6B2F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dirty="0"/>
              <a:t>AM5 V.S. AM4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3528C67-9743-4F88-A446-1A62592B6143}"/>
              </a:ext>
            </a:extLst>
          </p:cNvPr>
          <p:cNvSpPr txBox="1"/>
          <p:nvPr/>
        </p:nvSpPr>
        <p:spPr>
          <a:xfrm>
            <a:off x="7445831" y="297507"/>
            <a:ext cx="1504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System description</a:t>
            </a:r>
          </a:p>
        </p:txBody>
      </p:sp>
    </p:spTree>
    <p:extLst>
      <p:ext uri="{BB962C8B-B14F-4D97-AF65-F5344CB8AC3E}">
        <p14:creationId xmlns:p14="http://schemas.microsoft.com/office/powerpoint/2010/main" val="331108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8C5B7B6-5380-44BA-A170-9334C25F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" y="3601463"/>
            <a:ext cx="4061460" cy="22845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DDE278E-41A7-4CB7-B546-63878D977B9E}"/>
              </a:ext>
            </a:extLst>
          </p:cNvPr>
          <p:cNvSpPr txBox="1"/>
          <p:nvPr/>
        </p:nvSpPr>
        <p:spPr>
          <a:xfrm>
            <a:off x="728099" y="3770948"/>
            <a:ext cx="16375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Up to PCle 5.0</a:t>
            </a:r>
          </a:p>
        </p:txBody>
      </p:sp>
      <p:pic>
        <p:nvPicPr>
          <p:cNvPr id="6152" name="Picture 8" descr="DDR5 vs DDR4 世代之戰，我該選擇誰呢？美光Crucial - 24">
            <a:extLst>
              <a:ext uri="{FF2B5EF4-FFF2-40B4-BE49-F238E27FC236}">
                <a16:creationId xmlns:a16="http://schemas.microsoft.com/office/drawing/2014/main" id="{ACD2BDA5-0C6D-448B-91BA-632B3F05D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43" b="29220"/>
          <a:stretch/>
        </p:blipFill>
        <p:spPr bwMode="auto">
          <a:xfrm>
            <a:off x="0" y="1453038"/>
            <a:ext cx="9144000" cy="213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809B13B-1B91-4B04-9561-3224F3794FCC}"/>
              </a:ext>
            </a:extLst>
          </p:cNvPr>
          <p:cNvSpPr txBox="1"/>
          <p:nvPr/>
        </p:nvSpPr>
        <p:spPr>
          <a:xfrm>
            <a:off x="3448065" y="1151113"/>
            <a:ext cx="19975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Up to DDR5 memory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A1BA8C-D2AA-42C6-9CBB-18130F821141}"/>
              </a:ext>
            </a:extLst>
          </p:cNvPr>
          <p:cNvSpPr/>
          <p:nvPr/>
        </p:nvSpPr>
        <p:spPr>
          <a:xfrm>
            <a:off x="6623955" y="4605248"/>
            <a:ext cx="19496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AM5 vs LGA 1700(intel)</a:t>
            </a:r>
            <a:endParaRPr lang="zh-TW" altLang="en-US" sz="135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1C38A9-B6B9-4FF1-89D6-D8A811CCE83E}"/>
              </a:ext>
            </a:extLst>
          </p:cNvPr>
          <p:cNvSpPr/>
          <p:nvPr/>
        </p:nvSpPr>
        <p:spPr>
          <a:xfrm>
            <a:off x="6623956" y="4923205"/>
            <a:ext cx="242098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/>
              <a:t>AM5 has PCI-e Gen 5 storage</a:t>
            </a:r>
          </a:p>
          <a:p>
            <a:r>
              <a:rPr lang="en-US" altLang="zh-TW" sz="1050" dirty="0"/>
              <a:t>LGA 1700 has flexible DDR4 or DDR5 platform set</a:t>
            </a:r>
            <a:endParaRPr lang="zh-TW" alt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BDDCEA-9BEA-45F1-890A-D8BBE45F6446}"/>
              </a:ext>
            </a:extLst>
          </p:cNvPr>
          <p:cNvSpPr/>
          <p:nvPr/>
        </p:nvSpPr>
        <p:spPr>
          <a:xfrm>
            <a:off x="4202818" y="3799180"/>
            <a:ext cx="27575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 AMD EXPO technology is available</a:t>
            </a:r>
            <a:endParaRPr lang="zh-TW" altLang="en-US" sz="135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986B45-0600-4BD1-9D7F-9673C2165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4339800"/>
            <a:ext cx="2431557" cy="13677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7427C11-0749-421C-A37C-4F52679F9C5D}"/>
              </a:ext>
            </a:extLst>
          </p:cNvPr>
          <p:cNvSpPr/>
          <p:nvPr/>
        </p:nvSpPr>
        <p:spPr>
          <a:xfrm>
            <a:off x="4279019" y="4109887"/>
            <a:ext cx="4572000" cy="2192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825" dirty="0"/>
              <a:t>gaming experience that is up to 11% quicker. Reduce lag time to 63 nanoseconds or less</a:t>
            </a:r>
            <a:endParaRPr lang="zh-TW" altLang="en-US" sz="825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6960E0-09DF-4259-B4F4-6BD6E66CAC20}"/>
              </a:ext>
            </a:extLst>
          </p:cNvPr>
          <p:cNvSpPr/>
          <p:nvPr/>
        </p:nvSpPr>
        <p:spPr>
          <a:xfrm>
            <a:off x="693808" y="2066863"/>
            <a:ext cx="1851272" cy="211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DB9EF57-2EE6-406C-8C76-E322A5E27D5B}"/>
              </a:ext>
            </a:extLst>
          </p:cNvPr>
          <p:cNvSpPr/>
          <p:nvPr/>
        </p:nvSpPr>
        <p:spPr>
          <a:xfrm>
            <a:off x="6684722" y="2392680"/>
            <a:ext cx="2006743" cy="211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55EF503-4106-4E85-BF95-F0BB3A4ADE10}"/>
              </a:ext>
            </a:extLst>
          </p:cNvPr>
          <p:cNvSpPr/>
          <p:nvPr/>
        </p:nvSpPr>
        <p:spPr>
          <a:xfrm>
            <a:off x="3733800" y="2069740"/>
            <a:ext cx="1997528" cy="208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EEA7D11-5D0A-4836-BFBE-33B50EDDA813}"/>
              </a:ext>
            </a:extLst>
          </p:cNvPr>
          <p:cNvSpPr/>
          <p:nvPr/>
        </p:nvSpPr>
        <p:spPr>
          <a:xfrm>
            <a:off x="693809" y="3048227"/>
            <a:ext cx="1671813" cy="21151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A998B2-37F2-484B-B5BC-0D72DD143F25}"/>
              </a:ext>
            </a:extLst>
          </p:cNvPr>
          <p:cNvSpPr/>
          <p:nvPr/>
        </p:nvSpPr>
        <p:spPr>
          <a:xfrm>
            <a:off x="6684721" y="2894374"/>
            <a:ext cx="2006743" cy="2086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2DF0CD-7B65-44FC-BBBD-66EC502B2712}"/>
              </a:ext>
            </a:extLst>
          </p:cNvPr>
          <p:cNvSpPr/>
          <p:nvPr/>
        </p:nvSpPr>
        <p:spPr>
          <a:xfrm>
            <a:off x="3733799" y="2878593"/>
            <a:ext cx="1997528" cy="2086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1" name="標題 3">
            <a:extLst>
              <a:ext uri="{FF2B5EF4-FFF2-40B4-BE49-F238E27FC236}">
                <a16:creationId xmlns:a16="http://schemas.microsoft.com/office/drawing/2014/main" id="{34437581-E017-4568-AA0C-37793945B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dirty="0"/>
              <a:t>AM5 V.S. AM4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7097676-86F1-47E8-9211-149FD39CBF0B}"/>
              </a:ext>
            </a:extLst>
          </p:cNvPr>
          <p:cNvSpPr txBox="1"/>
          <p:nvPr/>
        </p:nvSpPr>
        <p:spPr>
          <a:xfrm>
            <a:off x="7445831" y="297507"/>
            <a:ext cx="1504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System description</a:t>
            </a:r>
          </a:p>
        </p:txBody>
      </p:sp>
    </p:spTree>
    <p:extLst>
      <p:ext uri="{BB962C8B-B14F-4D97-AF65-F5344CB8AC3E}">
        <p14:creationId xmlns:p14="http://schemas.microsoft.com/office/powerpoint/2010/main" val="52364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C3D99F2-9AD9-4743-B4F4-8924830BF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0" t="40601" r="21750" b="13729"/>
          <a:stretch/>
        </p:blipFill>
        <p:spPr>
          <a:xfrm>
            <a:off x="510540" y="1573530"/>
            <a:ext cx="6642310" cy="268986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BA2A194-97CA-4E8A-A75E-BDF038EEA483}"/>
              </a:ext>
            </a:extLst>
          </p:cNvPr>
          <p:cNvSpPr/>
          <p:nvPr/>
        </p:nvSpPr>
        <p:spPr>
          <a:xfrm>
            <a:off x="530037" y="5651946"/>
            <a:ext cx="29322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15% speed improvement or 30% lower power consumption</a:t>
            </a:r>
            <a:endParaRPr lang="zh-TW" altLang="en-US" sz="900" dirty="0"/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3F0EDB17-D904-49D8-A5CA-C4680AE8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dirty="0"/>
              <a:t>TSMC N5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C59A2B3-8C42-4F6C-A1E9-F6BB3613E139}"/>
              </a:ext>
            </a:extLst>
          </p:cNvPr>
          <p:cNvSpPr txBox="1"/>
          <p:nvPr/>
        </p:nvSpPr>
        <p:spPr>
          <a:xfrm>
            <a:off x="7445831" y="297507"/>
            <a:ext cx="1504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System description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1EC7B3D4-6FA7-4A17-8D75-E262AA5D94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28873"/>
              </p:ext>
            </p:extLst>
          </p:nvPr>
        </p:nvGraphicFramePr>
        <p:xfrm>
          <a:off x="505503" y="4331263"/>
          <a:ext cx="3927007" cy="1252810"/>
        </p:xfrm>
        <a:graphic>
          <a:graphicData uri="http://schemas.openxmlformats.org/drawingml/2006/table">
            <a:tbl>
              <a:tblPr firstRow="1" firstCol="1" bandRow="1"/>
              <a:tblGrid>
                <a:gridCol w="1986371">
                  <a:extLst>
                    <a:ext uri="{9D8B030D-6E8A-4147-A177-3AD203B41FA5}">
                      <a16:colId xmlns:a16="http://schemas.microsoft.com/office/drawing/2014/main" val="4046528483"/>
                    </a:ext>
                  </a:extLst>
                </a:gridCol>
                <a:gridCol w="970318">
                  <a:extLst>
                    <a:ext uri="{9D8B030D-6E8A-4147-A177-3AD203B41FA5}">
                      <a16:colId xmlns:a16="http://schemas.microsoft.com/office/drawing/2014/main" val="1734560735"/>
                    </a:ext>
                  </a:extLst>
                </a:gridCol>
                <a:gridCol w="970318">
                  <a:extLst>
                    <a:ext uri="{9D8B030D-6E8A-4147-A177-3AD203B41FA5}">
                      <a16:colId xmlns:a16="http://schemas.microsoft.com/office/drawing/2014/main" val="288176884"/>
                    </a:ext>
                  </a:extLst>
                </a:gridCol>
              </a:tblGrid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Process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N5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</a:rPr>
                        <a:t>N7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11611"/>
                  </a:ext>
                </a:extLst>
              </a:tr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Transistor density (</a:t>
                      </a:r>
                      <a:r>
                        <a:rPr lang="en-US" sz="1000" kern="100" dirty="0" err="1">
                          <a:effectLst/>
                        </a:rPr>
                        <a:t>MTr</a:t>
                      </a:r>
                      <a:r>
                        <a:rPr lang="en-US" sz="1000" kern="100" dirty="0">
                          <a:effectLst/>
                        </a:rPr>
                        <a:t>/mm2)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138.2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91.2–96.5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32837"/>
                  </a:ext>
                </a:extLst>
              </a:tr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SRAM bit-cell size (</a:t>
                      </a:r>
                      <a:r>
                        <a:rPr lang="el-GR" sz="1000" kern="100" dirty="0">
                          <a:effectLst/>
                        </a:rPr>
                        <a:t>μ</a:t>
                      </a:r>
                      <a:r>
                        <a:rPr lang="en-US" sz="1000" kern="100" dirty="0">
                          <a:effectLst/>
                        </a:rPr>
                        <a:t>m2)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0.021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0.027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632005"/>
                  </a:ext>
                </a:extLst>
              </a:tr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Transistor gate pitch (nm)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51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54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77502"/>
                  </a:ext>
                </a:extLst>
              </a:tr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Interconnect pitch (nm)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28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40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11705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7BF8F3F-630C-47BB-9F5C-74ADF7240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304803"/>
              </p:ext>
            </p:extLst>
          </p:nvPr>
        </p:nvGraphicFramePr>
        <p:xfrm>
          <a:off x="4711490" y="4343592"/>
          <a:ext cx="3927007" cy="1252810"/>
        </p:xfrm>
        <a:graphic>
          <a:graphicData uri="http://schemas.openxmlformats.org/drawingml/2006/table">
            <a:tbl>
              <a:tblPr firstRow="1" firstCol="1" bandRow="1"/>
              <a:tblGrid>
                <a:gridCol w="1986371">
                  <a:extLst>
                    <a:ext uri="{9D8B030D-6E8A-4147-A177-3AD203B41FA5}">
                      <a16:colId xmlns:a16="http://schemas.microsoft.com/office/drawing/2014/main" val="4046528483"/>
                    </a:ext>
                  </a:extLst>
                </a:gridCol>
                <a:gridCol w="970318">
                  <a:extLst>
                    <a:ext uri="{9D8B030D-6E8A-4147-A177-3AD203B41FA5}">
                      <a16:colId xmlns:a16="http://schemas.microsoft.com/office/drawing/2014/main" val="1734560735"/>
                    </a:ext>
                  </a:extLst>
                </a:gridCol>
                <a:gridCol w="970318">
                  <a:extLst>
                    <a:ext uri="{9D8B030D-6E8A-4147-A177-3AD203B41FA5}">
                      <a16:colId xmlns:a16="http://schemas.microsoft.com/office/drawing/2014/main" val="288176884"/>
                    </a:ext>
                  </a:extLst>
                </a:gridCol>
              </a:tblGrid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Process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N5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+mn-ea"/>
                          <a:cs typeface="Times New Roman" panose="02020603050405020304" pitchFamily="18" charset="0"/>
                        </a:rPr>
                        <a:t>Intel 7</a:t>
                      </a:r>
                      <a:endParaRPr lang="zh-TW" altLang="zh-TW" sz="1000" kern="100" dirty="0">
                        <a:effectLst/>
                        <a:latin typeface="Calibri" panose="020F0502020204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7911611"/>
                  </a:ext>
                </a:extLst>
              </a:tr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Transistor density (</a:t>
                      </a:r>
                      <a:r>
                        <a:rPr lang="en-US" sz="1000" kern="100" dirty="0" err="1">
                          <a:effectLst/>
                        </a:rPr>
                        <a:t>MTr</a:t>
                      </a:r>
                      <a:r>
                        <a:rPr lang="en-US" sz="1000" kern="100" dirty="0">
                          <a:effectLst/>
                        </a:rPr>
                        <a:t>/mm2)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138.2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100.76–106.1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832837"/>
                  </a:ext>
                </a:extLst>
              </a:tr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SRAM bit-cell size (</a:t>
                      </a:r>
                      <a:r>
                        <a:rPr lang="el-GR" sz="1000" kern="100" dirty="0">
                          <a:effectLst/>
                        </a:rPr>
                        <a:t>μ</a:t>
                      </a:r>
                      <a:r>
                        <a:rPr lang="en-US" sz="1000" kern="100" dirty="0">
                          <a:effectLst/>
                        </a:rPr>
                        <a:t>m2)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0.021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0.0312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632005"/>
                  </a:ext>
                </a:extLst>
              </a:tr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Transistor gate pitch (nm)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51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54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77502"/>
                  </a:ext>
                </a:extLst>
              </a:tr>
              <a:tr h="250562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Interconnect pitch (nm)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4646" marR="94646" marT="47323" marB="47323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effectLst/>
                        </a:rPr>
                        <a:t>28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zh-TW" sz="10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30</a:t>
                      </a:r>
                      <a:endParaRPr lang="zh-TW" sz="10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58240" marR="5824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11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795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8DF24331-B679-438E-AC83-37F288EA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</p:spPr>
        <p:txBody>
          <a:bodyPr/>
          <a:lstStyle/>
          <a:p>
            <a:r>
              <a:rPr lang="en-US" altLang="zh-TW" dirty="0"/>
              <a:t>Industry analysis</a:t>
            </a:r>
          </a:p>
        </p:txBody>
      </p:sp>
    </p:spTree>
    <p:extLst>
      <p:ext uri="{BB962C8B-B14F-4D97-AF65-F5344CB8AC3E}">
        <p14:creationId xmlns:p14="http://schemas.microsoft.com/office/powerpoint/2010/main" val="3945338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4FE0BD7-C58C-459B-8AF5-23B7B07B4577}"/>
              </a:ext>
            </a:extLst>
          </p:cNvPr>
          <p:cNvSpPr txBox="1"/>
          <p:nvPr/>
        </p:nvSpPr>
        <p:spPr>
          <a:xfrm>
            <a:off x="7378708" y="383183"/>
            <a:ext cx="1504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Industry analysis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F41212-0EDF-4877-9A84-9A758E8D3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7" t="29883" r="16000" b="2567"/>
          <a:stretch/>
        </p:blipFill>
        <p:spPr>
          <a:xfrm>
            <a:off x="178911" y="1580005"/>
            <a:ext cx="3219122" cy="19912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EE4528E-2DEA-401C-AF67-7708ADED1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67" t="29573" r="15250" b="2566"/>
          <a:stretch/>
        </p:blipFill>
        <p:spPr>
          <a:xfrm>
            <a:off x="3398033" y="1580005"/>
            <a:ext cx="3231733" cy="199126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7A6310C-ACC4-49C5-829F-5B22B34C43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3" t="29107" r="15500" b="2566"/>
          <a:stretch/>
        </p:blipFill>
        <p:spPr>
          <a:xfrm>
            <a:off x="178911" y="3582305"/>
            <a:ext cx="3205687" cy="20029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CB3F21-403A-428E-B943-3D9D30CAB3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67" t="32990" r="15333" b="58"/>
          <a:stretch/>
        </p:blipFill>
        <p:spPr>
          <a:xfrm>
            <a:off x="3398033" y="3571268"/>
            <a:ext cx="3231733" cy="196734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312CC51-C057-4726-9B13-21D164082A0D}"/>
              </a:ext>
            </a:extLst>
          </p:cNvPr>
          <p:cNvSpPr txBox="1"/>
          <p:nvPr/>
        </p:nvSpPr>
        <p:spPr>
          <a:xfrm>
            <a:off x="6371874" y="3516630"/>
            <a:ext cx="277212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Even though AMD may have similar desktop market share, intel tend to keep lead in the CPU market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3F0FEC-8731-41A2-BFED-A68074F23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328" y="1486377"/>
            <a:ext cx="2067942" cy="1543240"/>
          </a:xfrm>
          <a:prstGeom prst="rect">
            <a:avLst/>
          </a:prstGeom>
        </p:spPr>
      </p:pic>
      <p:sp>
        <p:nvSpPr>
          <p:cNvPr id="10" name="標題 3">
            <a:extLst>
              <a:ext uri="{FF2B5EF4-FFF2-40B4-BE49-F238E27FC236}">
                <a16:creationId xmlns:a16="http://schemas.microsoft.com/office/drawing/2014/main" id="{4E23C5C4-8B13-4692-9D51-0E9DDB13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dirty="0"/>
              <a:t>Porter’s 5 Forces analysis</a:t>
            </a:r>
          </a:p>
        </p:txBody>
      </p:sp>
    </p:spTree>
    <p:extLst>
      <p:ext uri="{BB962C8B-B14F-4D97-AF65-F5344CB8AC3E}">
        <p14:creationId xmlns:p14="http://schemas.microsoft.com/office/powerpoint/2010/main" val="148237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03F0FEC-8731-41A2-BFED-A68074F2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330" y="1486377"/>
            <a:ext cx="1334940" cy="99622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C9A783-2C3B-487B-B212-8092C194E6A1}"/>
              </a:ext>
            </a:extLst>
          </p:cNvPr>
          <p:cNvSpPr/>
          <p:nvPr/>
        </p:nvSpPr>
        <p:spPr>
          <a:xfrm>
            <a:off x="260731" y="1660624"/>
            <a:ext cx="188224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Threats of New Entrants</a:t>
            </a:r>
            <a:endParaRPr lang="zh-TW" altLang="en-US" sz="135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BDB7E4-AC93-4CCB-9BAA-FC414A13F5D7}"/>
              </a:ext>
            </a:extLst>
          </p:cNvPr>
          <p:cNvSpPr/>
          <p:nvPr/>
        </p:nvSpPr>
        <p:spPr>
          <a:xfrm>
            <a:off x="267804" y="1982853"/>
            <a:ext cx="20858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By innovating new products and services</a:t>
            </a:r>
            <a:endParaRPr lang="zh-TW" altLang="en-US" sz="9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ACA118F-506E-4B45-AEF0-013E775C47A5}"/>
              </a:ext>
            </a:extLst>
          </p:cNvPr>
          <p:cNvSpPr/>
          <p:nvPr/>
        </p:nvSpPr>
        <p:spPr>
          <a:xfrm>
            <a:off x="267804" y="2180819"/>
            <a:ext cx="35705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/>
              <a:t>By building economies of scale so that it can lower the fixed cost per unit</a:t>
            </a:r>
            <a:endParaRPr lang="zh-TW" altLang="en-US" sz="9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C91775-1684-49E2-9025-A73177B2B0A0}"/>
              </a:ext>
            </a:extLst>
          </p:cNvPr>
          <p:cNvSpPr/>
          <p:nvPr/>
        </p:nvSpPr>
        <p:spPr>
          <a:xfrm>
            <a:off x="267803" y="2388870"/>
            <a:ext cx="3429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/>
              <a:t>Building capacities and spending money on research and development</a:t>
            </a:r>
            <a:endParaRPr lang="zh-TW" altLang="en-US" sz="9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D299D6B-2A7A-41BB-89B0-815614B808A8}"/>
              </a:ext>
            </a:extLst>
          </p:cNvPr>
          <p:cNvSpPr/>
          <p:nvPr/>
        </p:nvSpPr>
        <p:spPr>
          <a:xfrm>
            <a:off x="3974916" y="1602936"/>
            <a:ext cx="23215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Bargaining Power of Suppliers</a:t>
            </a:r>
            <a:endParaRPr lang="zh-TW" altLang="en-US" sz="135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E78E3D0-2333-40FE-ABA8-7D5DA1E0B96D}"/>
              </a:ext>
            </a:extLst>
          </p:cNvPr>
          <p:cNvSpPr/>
          <p:nvPr/>
        </p:nvSpPr>
        <p:spPr>
          <a:xfrm>
            <a:off x="3974916" y="2005598"/>
            <a:ext cx="285526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By building efficient supply chain with multiple suppliers</a:t>
            </a:r>
            <a:endParaRPr lang="zh-TW" altLang="en-US" sz="9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253234-61B9-4CDF-8331-642326529C36}"/>
              </a:ext>
            </a:extLst>
          </p:cNvPr>
          <p:cNvSpPr/>
          <p:nvPr/>
        </p:nvSpPr>
        <p:spPr>
          <a:xfrm>
            <a:off x="3974916" y="2480048"/>
            <a:ext cx="357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By experimenting with product designs using different materials so that</a:t>
            </a:r>
          </a:p>
          <a:p>
            <a:r>
              <a:rPr lang="en-US" altLang="zh-TW" sz="900" dirty="0"/>
              <a:t> if the prices go up of one raw material then company can shift to another</a:t>
            </a:r>
            <a:endParaRPr lang="zh-TW" altLang="en-US" sz="9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4DC525-F2A5-4AB2-9D28-CE99AB9BB2DF}"/>
              </a:ext>
            </a:extLst>
          </p:cNvPr>
          <p:cNvSpPr/>
          <p:nvPr/>
        </p:nvSpPr>
        <p:spPr>
          <a:xfrm>
            <a:off x="3974916" y="2234006"/>
            <a:ext cx="34483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Developing dedicated suppliers whose business depends upon the firm</a:t>
            </a:r>
            <a:endParaRPr lang="zh-TW" altLang="en-US" sz="9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2128EF4-8A57-4A68-BCC7-22CD7AF330B3}"/>
              </a:ext>
            </a:extLst>
          </p:cNvPr>
          <p:cNvSpPr/>
          <p:nvPr/>
        </p:nvSpPr>
        <p:spPr>
          <a:xfrm>
            <a:off x="267804" y="2907983"/>
            <a:ext cx="21580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Bargaining Power of Buyers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BBD3EB4-3E3D-4B30-A0F1-4BC0B7E452C0}"/>
              </a:ext>
            </a:extLst>
          </p:cNvPr>
          <p:cNvSpPr/>
          <p:nvPr/>
        </p:nvSpPr>
        <p:spPr>
          <a:xfrm>
            <a:off x="288482" y="3325125"/>
            <a:ext cx="19287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By building a large base of customers</a:t>
            </a:r>
            <a:endParaRPr lang="zh-TW" altLang="en-US" sz="9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5CC4504-1E1B-4CE3-AB64-81559E336AB4}"/>
              </a:ext>
            </a:extLst>
          </p:cNvPr>
          <p:cNvSpPr/>
          <p:nvPr/>
        </p:nvSpPr>
        <p:spPr>
          <a:xfrm>
            <a:off x="288482" y="3532874"/>
            <a:ext cx="184537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By rapidly innovating new products</a:t>
            </a:r>
            <a:endParaRPr lang="zh-TW" altLang="en-US" sz="9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76FABDE-DFCC-4713-8458-A39758C7667B}"/>
              </a:ext>
            </a:extLst>
          </p:cNvPr>
          <p:cNvSpPr/>
          <p:nvPr/>
        </p:nvSpPr>
        <p:spPr>
          <a:xfrm>
            <a:off x="288482" y="3740321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New products will also reduce the defection of existing customers </a:t>
            </a:r>
          </a:p>
          <a:p>
            <a:r>
              <a:rPr lang="en-US" altLang="zh-TW" sz="900" dirty="0"/>
              <a:t>of Advanced Micro Devices, Inc. to its competitors</a:t>
            </a:r>
            <a:endParaRPr lang="zh-TW" altLang="en-US" sz="9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2D5067E-AB2D-4A6A-BF27-60FE80E6D69B}"/>
              </a:ext>
            </a:extLst>
          </p:cNvPr>
          <p:cNvSpPr/>
          <p:nvPr/>
        </p:nvSpPr>
        <p:spPr>
          <a:xfrm>
            <a:off x="3974916" y="2928499"/>
            <a:ext cx="30941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Threats of Substitute Products or Services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704EB49-D10F-492A-92DE-81AA20EE3FFA}"/>
              </a:ext>
            </a:extLst>
          </p:cNvPr>
          <p:cNvSpPr/>
          <p:nvPr/>
        </p:nvSpPr>
        <p:spPr>
          <a:xfrm>
            <a:off x="3974917" y="3255875"/>
            <a:ext cx="28777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By being service oriented rather than just product oriented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D1622A2-21ED-4C70-A6C2-3BE0EA3AF9CD}"/>
              </a:ext>
            </a:extLst>
          </p:cNvPr>
          <p:cNvSpPr/>
          <p:nvPr/>
        </p:nvSpPr>
        <p:spPr>
          <a:xfrm>
            <a:off x="3974916" y="352618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900" dirty="0"/>
              <a:t>By understanding the core need of the customer rather than what the customer is buying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3962D29-489D-4F4B-8290-EEB1FA3B95E8}"/>
              </a:ext>
            </a:extLst>
          </p:cNvPr>
          <p:cNvSpPr/>
          <p:nvPr/>
        </p:nvSpPr>
        <p:spPr>
          <a:xfrm>
            <a:off x="3974916" y="3784307"/>
            <a:ext cx="25154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900" dirty="0"/>
              <a:t>By increasing the switching cost for the customers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B353DAF-E41E-4237-9699-5F573F9ED4F4}"/>
              </a:ext>
            </a:extLst>
          </p:cNvPr>
          <p:cNvSpPr/>
          <p:nvPr/>
        </p:nvSpPr>
        <p:spPr>
          <a:xfrm>
            <a:off x="247658" y="4294621"/>
            <a:ext cx="299312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Rivalry among the Existing Competitors</a:t>
            </a:r>
            <a:endParaRPr lang="zh-TW" altLang="en-US" sz="135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4D22B27-B575-4608-AD94-211E8E617DA1}"/>
              </a:ext>
            </a:extLst>
          </p:cNvPr>
          <p:cNvSpPr/>
          <p:nvPr/>
        </p:nvSpPr>
        <p:spPr>
          <a:xfrm>
            <a:off x="288482" y="459948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900" dirty="0"/>
              <a:t>By building a sustainable differentiation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67A8EF4-41E9-48B6-82A6-7F18175F5572}"/>
              </a:ext>
            </a:extLst>
          </p:cNvPr>
          <p:cNvSpPr/>
          <p:nvPr/>
        </p:nvSpPr>
        <p:spPr>
          <a:xfrm>
            <a:off x="295067" y="4832796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900" dirty="0"/>
              <a:t>By building scale so that it can compete better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0836EF0-D658-4F50-9AFC-8B62B8DFBB48}"/>
              </a:ext>
            </a:extLst>
          </p:cNvPr>
          <p:cNvSpPr/>
          <p:nvPr/>
        </p:nvSpPr>
        <p:spPr>
          <a:xfrm>
            <a:off x="295068" y="5069592"/>
            <a:ext cx="2699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/>
              <a:t>Collaborating with competitors to increase the market size rather than just competing for small market.</a:t>
            </a:r>
          </a:p>
        </p:txBody>
      </p:sp>
      <p:sp>
        <p:nvSpPr>
          <p:cNvPr id="25" name="標題 3">
            <a:extLst>
              <a:ext uri="{FF2B5EF4-FFF2-40B4-BE49-F238E27FC236}">
                <a16:creationId xmlns:a16="http://schemas.microsoft.com/office/drawing/2014/main" id="{6C68EEBC-1BC4-4B00-AD61-75BA7701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dirty="0"/>
              <a:t>Porter’s 5 Forces analysis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71EFB94-6631-49D4-9825-44D5B32966FE}"/>
              </a:ext>
            </a:extLst>
          </p:cNvPr>
          <p:cNvSpPr txBox="1"/>
          <p:nvPr/>
        </p:nvSpPr>
        <p:spPr>
          <a:xfrm>
            <a:off x="7378708" y="383183"/>
            <a:ext cx="1504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Industry analysis</a:t>
            </a:r>
          </a:p>
        </p:txBody>
      </p:sp>
    </p:spTree>
    <p:extLst>
      <p:ext uri="{BB962C8B-B14F-4D97-AF65-F5344CB8AC3E}">
        <p14:creationId xmlns:p14="http://schemas.microsoft.com/office/powerpoint/2010/main" val="255371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CB6DD7-4993-47C6-A743-686AEE1D0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915322-1F98-487C-9CB9-7F395E508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General uses</a:t>
            </a:r>
          </a:p>
          <a:p>
            <a:r>
              <a:rPr lang="en-US" altLang="zh-TW" sz="2000" dirty="0"/>
              <a:t>Product timeline</a:t>
            </a:r>
          </a:p>
          <a:p>
            <a:r>
              <a:rPr lang="en-US" altLang="zh-TW" sz="2000" dirty="0"/>
              <a:t>System description</a:t>
            </a:r>
          </a:p>
          <a:p>
            <a:r>
              <a:rPr lang="en-US" altLang="zh-TW" sz="2000" dirty="0"/>
              <a:t>Technology analysis</a:t>
            </a:r>
          </a:p>
          <a:p>
            <a:r>
              <a:rPr lang="en-US" altLang="zh-TW" sz="2000" dirty="0"/>
              <a:t>Industry analysis</a:t>
            </a:r>
          </a:p>
          <a:p>
            <a:r>
              <a:rPr lang="en-US" altLang="zh-TW" sz="2000" dirty="0"/>
              <a:t>Applications</a:t>
            </a:r>
          </a:p>
          <a:p>
            <a:r>
              <a:rPr lang="en-US" altLang="zh-TW" sz="2000" dirty="0"/>
              <a:t>Future</a:t>
            </a:r>
          </a:p>
          <a:p>
            <a:r>
              <a:rPr lang="en-US" altLang="zh-TW" sz="20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18968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F17D06-68AD-4C61-B2B8-61CD0EF10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19" y="1618193"/>
            <a:ext cx="2766060" cy="29983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4E716A-94C2-4153-A3C0-9F53ED15F485}"/>
              </a:ext>
            </a:extLst>
          </p:cNvPr>
          <p:cNvSpPr/>
          <p:nvPr/>
        </p:nvSpPr>
        <p:spPr>
          <a:xfrm>
            <a:off x="13120" y="1774121"/>
            <a:ext cx="2916183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AutoNum type="arabicPeriod"/>
            </a:pPr>
            <a:r>
              <a:rPr lang="en-US" altLang="zh-TW" sz="900" dirty="0"/>
              <a:t>High-Performance Computer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AMD Quality Policy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Key areas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Technology and Innovation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Global Operations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Strategic Sourcing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Outstanding research and Research and Development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With fewer competitors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Technologies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Achieving History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Guinness World Record Achievement</a:t>
            </a:r>
            <a:endParaRPr lang="zh-TW" altLang="en-US" sz="9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7CED8B-1D5B-4FF4-9E1D-07880867C3D7}"/>
              </a:ext>
            </a:extLst>
          </p:cNvPr>
          <p:cNvSpPr/>
          <p:nvPr/>
        </p:nvSpPr>
        <p:spPr>
          <a:xfrm>
            <a:off x="5830329" y="1450955"/>
            <a:ext cx="2648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AutoNum type="arabicPeriod"/>
            </a:pPr>
            <a:r>
              <a:rPr lang="en-US" altLang="zh-TW" sz="900" dirty="0"/>
              <a:t>Lower Performance of the Computing Segment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The less seen in Mobile Market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Lower Market share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Quality Problems</a:t>
            </a:r>
            <a:endParaRPr lang="zh-TW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17D3D32-605C-4A16-A435-42E20D284B17}"/>
              </a:ext>
            </a:extLst>
          </p:cNvPr>
          <p:cNvSpPr/>
          <p:nvPr/>
        </p:nvSpPr>
        <p:spPr>
          <a:xfrm>
            <a:off x="38518" y="4610791"/>
            <a:ext cx="264886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AutoNum type="arabicPeriod"/>
            </a:pPr>
            <a:r>
              <a:rPr lang="en-US" altLang="zh-TW" sz="900" dirty="0"/>
              <a:t>Permeate to Mobile 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New product as well as Services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Virtualization Space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Lost cost CPU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New Trends in Consumer Behavior</a:t>
            </a:r>
            <a:endParaRPr lang="zh-TW" altLang="en-US" sz="9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30A438-0381-4E35-9B5D-0498B857E2A6}"/>
              </a:ext>
            </a:extLst>
          </p:cNvPr>
          <p:cNvSpPr/>
          <p:nvPr/>
        </p:nvSpPr>
        <p:spPr>
          <a:xfrm>
            <a:off x="5830329" y="4610791"/>
            <a:ext cx="26488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AutoNum type="arabicPeriod"/>
            </a:pPr>
            <a:r>
              <a:rPr lang="en-US" altLang="zh-TW" sz="900" dirty="0"/>
              <a:t>Rivals 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Environmental Regulations</a:t>
            </a:r>
          </a:p>
          <a:p>
            <a:pPr marL="257175" indent="-257175">
              <a:buAutoNum type="arabicPeriod"/>
            </a:pPr>
            <a:r>
              <a:rPr lang="en-US" altLang="zh-TW" sz="900" dirty="0"/>
              <a:t>Rise in Raw Materials</a:t>
            </a:r>
            <a:endParaRPr lang="zh-TW" altLang="en-US" sz="9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7ADC804-7345-49E9-91D0-FD507FC30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797" y="2835982"/>
            <a:ext cx="2539872" cy="1354253"/>
          </a:xfrm>
          <a:prstGeom prst="rect">
            <a:avLst/>
          </a:prstGeom>
        </p:spPr>
      </p:pic>
      <p:sp>
        <p:nvSpPr>
          <p:cNvPr id="12" name="標題 3">
            <a:extLst>
              <a:ext uri="{FF2B5EF4-FFF2-40B4-BE49-F238E27FC236}">
                <a16:creationId xmlns:a16="http://schemas.microsoft.com/office/drawing/2014/main" id="{6B369B85-9ABB-4982-89FD-A647434F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dirty="0"/>
              <a:t>SWOT analysis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871554-7A4E-4305-B0B7-93394256C693}"/>
              </a:ext>
            </a:extLst>
          </p:cNvPr>
          <p:cNvSpPr txBox="1"/>
          <p:nvPr/>
        </p:nvSpPr>
        <p:spPr>
          <a:xfrm>
            <a:off x="7378708" y="383183"/>
            <a:ext cx="1504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Industry analysis</a:t>
            </a:r>
          </a:p>
        </p:txBody>
      </p:sp>
    </p:spTree>
    <p:extLst>
      <p:ext uri="{BB962C8B-B14F-4D97-AF65-F5344CB8AC3E}">
        <p14:creationId xmlns:p14="http://schemas.microsoft.com/office/powerpoint/2010/main" val="3826134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4FE0BD7-C58C-459B-8AF5-23B7B07B4577}"/>
              </a:ext>
            </a:extLst>
          </p:cNvPr>
          <p:cNvSpPr txBox="1"/>
          <p:nvPr/>
        </p:nvSpPr>
        <p:spPr>
          <a:xfrm>
            <a:off x="7470212" y="163395"/>
            <a:ext cx="1504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Applications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C33A806-A750-4C9F-96A2-95B0E545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" y="907029"/>
            <a:ext cx="2471526" cy="133082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2F29A3B-23B8-483C-A3C0-7CE6BF177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464" y="905577"/>
            <a:ext cx="2512811" cy="135305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64C0953-6F34-40BF-BD4A-7F7C56D16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93" y="2314406"/>
            <a:ext cx="2471526" cy="133082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B45AEE7-81D7-4C9D-A402-18DBCF1BC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0192" y="2318855"/>
            <a:ext cx="2496547" cy="134429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BA4F728-9FEF-4140-94A6-E1D4E899E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320" y="905577"/>
            <a:ext cx="2512810" cy="13530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F8F2142-68ED-4E7D-8567-7849ABD9E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7320" y="2318074"/>
            <a:ext cx="2512810" cy="135305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E852AA0-8AF0-4C2B-9B73-2F71E882F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93" y="3721783"/>
            <a:ext cx="2459618" cy="132440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09FE873-9B30-47E5-B8BE-68FD6BE08A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31" y="5122745"/>
            <a:ext cx="2471526" cy="133082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CCBE546-2EE9-4ED5-A21A-AE47FA23D2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464" y="3723375"/>
            <a:ext cx="2524720" cy="135946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D8D9008-4CFA-4CE3-8542-2FCF7089B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8557" y="5123610"/>
            <a:ext cx="2536627" cy="136587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B431507-59E3-42F6-A3C5-EACF36B1EA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07048" y="3720843"/>
            <a:ext cx="2512810" cy="135305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0C0F87-2717-4D26-BF3E-78C46170C7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320" y="5113882"/>
            <a:ext cx="2536628" cy="136587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AFADDE-C028-444C-AF9A-46E5BEAEB190}"/>
              </a:ext>
            </a:extLst>
          </p:cNvPr>
          <p:cNvSpPr/>
          <p:nvPr/>
        </p:nvSpPr>
        <p:spPr>
          <a:xfrm>
            <a:off x="7559149" y="3414396"/>
            <a:ext cx="15848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All gaming tests were with an RTX 2080 </a:t>
            </a:r>
            <a:r>
              <a:rPr lang="en-US" altLang="zh-TW" sz="1200" dirty="0" err="1"/>
              <a:t>Ti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198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7087CA3-5528-48A4-8C4D-0445D0096817}"/>
              </a:ext>
            </a:extLst>
          </p:cNvPr>
          <p:cNvSpPr txBox="1"/>
          <p:nvPr/>
        </p:nvSpPr>
        <p:spPr>
          <a:xfrm>
            <a:off x="428149" y="3875006"/>
            <a:ext cx="322183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TW" sz="1350" dirty="0"/>
              <a:t>Zen 5”-based “Granite Ridge” processors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endParaRPr lang="en-US" altLang="zh-TW" sz="1350" dirty="0"/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TW" sz="1350" dirty="0"/>
              <a:t>AMD's 3D V-Cache packaging technology will also come to client desktop Zen 4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E0BD7-C58C-459B-8AF5-23B7B07B4577}"/>
              </a:ext>
            </a:extLst>
          </p:cNvPr>
          <p:cNvSpPr txBox="1"/>
          <p:nvPr/>
        </p:nvSpPr>
        <p:spPr>
          <a:xfrm>
            <a:off x="8260110" y="252347"/>
            <a:ext cx="790771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future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FB05C2-0ED5-4C5C-9BF6-BC7BB3D3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9" y="1044818"/>
            <a:ext cx="4843463" cy="25931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256B39A-6BAE-4596-98B8-371E0BEFD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40814"/>
            <a:ext cx="4299488" cy="23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7087CA3-5528-48A4-8C4D-0445D0096817}"/>
              </a:ext>
            </a:extLst>
          </p:cNvPr>
          <p:cNvSpPr txBox="1"/>
          <p:nvPr/>
        </p:nvSpPr>
        <p:spPr>
          <a:xfrm>
            <a:off x="993710" y="1836964"/>
            <a:ext cx="6760029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hlinkClick r:id="rId2"/>
              </a:rPr>
              <a:t>Total MPU Sales Surprise With Strong Gains in 2020, More Upside in 2021 (design-reuse.com)</a:t>
            </a:r>
            <a:endParaRPr lang="en-US" altLang="zh-TW" sz="1350" dirty="0"/>
          </a:p>
          <a:p>
            <a:r>
              <a:rPr lang="en-US" altLang="zh-TW" sz="1350" dirty="0">
                <a:hlinkClick r:id="rId3"/>
              </a:rPr>
              <a:t>Raptor Lake – Wikipedia</a:t>
            </a:r>
            <a:endParaRPr lang="en-US" altLang="zh-TW" sz="1350" dirty="0"/>
          </a:p>
          <a:p>
            <a:endParaRPr lang="en-US" altLang="zh-TW" sz="1350" dirty="0"/>
          </a:p>
          <a:p>
            <a:r>
              <a:rPr lang="en-US" altLang="zh-TW" sz="1350" dirty="0">
                <a:hlinkClick r:id="rId4"/>
              </a:rPr>
              <a:t>AMD Ryzen 5 7600X vs AMD Ryzen 9 7950X vs Intel Core i5-13600K vs Intel Core i9-13900K [cpubenchmark.net] by </a:t>
            </a:r>
            <a:r>
              <a:rPr lang="en-US" altLang="zh-TW" sz="1350" dirty="0" err="1">
                <a:hlinkClick r:id="rId4"/>
              </a:rPr>
              <a:t>PassMark</a:t>
            </a:r>
            <a:r>
              <a:rPr lang="en-US" altLang="zh-TW" sz="1350" dirty="0">
                <a:hlinkClick r:id="rId4"/>
              </a:rPr>
              <a:t> Software</a:t>
            </a:r>
            <a:endParaRPr lang="en-US" altLang="zh-TW" sz="1350" dirty="0"/>
          </a:p>
          <a:p>
            <a:endParaRPr lang="en-US" altLang="zh-TW" sz="1350" dirty="0"/>
          </a:p>
          <a:p>
            <a:r>
              <a:rPr lang="en-US" altLang="zh-TW" sz="1350" dirty="0">
                <a:hlinkClick r:id="rId5"/>
              </a:rPr>
              <a:t>AMD Ryzen 3 1300X vs AMD Ryzen 7 5800X vs AMD Ryzen 9 5950X vs AMD Ryzen 7 7700X vs AMD Ryzen 9 7950X [cpubenchmark.net] by </a:t>
            </a:r>
            <a:r>
              <a:rPr lang="en-US" altLang="zh-TW" sz="1350" dirty="0" err="1">
                <a:hlinkClick r:id="rId5"/>
              </a:rPr>
              <a:t>PassMark</a:t>
            </a:r>
            <a:r>
              <a:rPr lang="en-US" altLang="zh-TW" sz="1350" dirty="0">
                <a:hlinkClick r:id="rId5"/>
              </a:rPr>
              <a:t> Software</a:t>
            </a:r>
            <a:endParaRPr lang="en-US" altLang="zh-TW" sz="1350" dirty="0"/>
          </a:p>
          <a:p>
            <a:endParaRPr lang="en-US" altLang="zh-TW" sz="1350" dirty="0"/>
          </a:p>
          <a:p>
            <a:r>
              <a:rPr lang="en-US" altLang="zh-TW" sz="1350" dirty="0">
                <a:hlinkClick r:id="rId6"/>
              </a:rPr>
              <a:t>AM5 vs. AM4: Worth The Upgrade? - Tech4Gamers</a:t>
            </a:r>
            <a:endParaRPr lang="en-US" altLang="zh-TW" sz="1350" dirty="0"/>
          </a:p>
          <a:p>
            <a:endParaRPr lang="en-US" altLang="zh-TW" sz="1350" dirty="0"/>
          </a:p>
          <a:p>
            <a:r>
              <a:rPr lang="en-US" altLang="zh-TW" sz="1350" dirty="0">
                <a:hlinkClick r:id="rId7"/>
              </a:rPr>
              <a:t>https://en.wikipedia.org/wiki/Ryzen</a:t>
            </a:r>
            <a:endParaRPr lang="en-US" altLang="zh-TW" sz="1350" dirty="0"/>
          </a:p>
          <a:p>
            <a:endParaRPr lang="en-US" altLang="zh-TW" sz="1350" dirty="0"/>
          </a:p>
          <a:p>
            <a:r>
              <a:rPr lang="en-US" altLang="zh-TW" sz="1350" dirty="0">
                <a:hlinkClick r:id="rId8"/>
              </a:rPr>
              <a:t>https://en.wikipedia.org/wiki/5_nm_process#cite_note-41</a:t>
            </a:r>
            <a:endParaRPr lang="en-US" altLang="zh-TW" sz="1350" dirty="0"/>
          </a:p>
          <a:p>
            <a:endParaRPr lang="en-US" altLang="zh-TW" sz="1350" dirty="0"/>
          </a:p>
          <a:p>
            <a:r>
              <a:rPr lang="en-US" altLang="zh-TW" sz="1350" dirty="0">
                <a:hlinkClick r:id="rId9"/>
              </a:rPr>
              <a:t>https://www.anandtech.com/show/17585/amd-zen-4-ryzen-9-7950x-and-ryzen-5-7600x-review-retaking-the-high-end/6</a:t>
            </a:r>
            <a:endParaRPr lang="en-US" altLang="zh-TW" sz="1350" dirty="0"/>
          </a:p>
          <a:p>
            <a:endParaRPr lang="en-US" altLang="zh-TW" sz="1350" dirty="0"/>
          </a:p>
          <a:p>
            <a:endParaRPr lang="en-US" altLang="zh-TW" sz="135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FE0BD7-C58C-459B-8AF5-23B7B07B4577}"/>
              </a:ext>
            </a:extLst>
          </p:cNvPr>
          <p:cNvSpPr txBox="1"/>
          <p:nvPr/>
        </p:nvSpPr>
        <p:spPr>
          <a:xfrm>
            <a:off x="7949184" y="264539"/>
            <a:ext cx="967585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894911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C1AEAB-FBA0-4620-8BC5-1A1A7017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045" y="2965609"/>
            <a:ext cx="2327910" cy="6348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3600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  <a:endParaRPr lang="zh-TW" altLang="en-US" sz="3600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3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3971488-433A-41AB-AAFE-2CADA5CB5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General uses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235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03D1785-B4D5-4E5E-8D67-7C4677C77535}"/>
              </a:ext>
            </a:extLst>
          </p:cNvPr>
          <p:cNvSpPr txBox="1"/>
          <p:nvPr/>
        </p:nvSpPr>
        <p:spPr>
          <a:xfrm>
            <a:off x="7638132" y="485581"/>
            <a:ext cx="1182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General uses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9DD310-E495-4948-824C-142B0733A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7" y="2017476"/>
            <a:ext cx="3039749" cy="2823049"/>
          </a:xfrm>
          <a:prstGeom prst="rect">
            <a:avLst/>
          </a:prstGeom>
        </p:spPr>
      </p:pic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911CA0F9-B32A-44F9-8D5D-591023AED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176" y="2281415"/>
            <a:ext cx="4555598" cy="284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FABBED11-D2EC-4028-84F2-214E0C6D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dirty="0"/>
              <a:t>CPU function</a:t>
            </a:r>
          </a:p>
        </p:txBody>
      </p:sp>
    </p:spTree>
    <p:extLst>
      <p:ext uri="{BB962C8B-B14F-4D97-AF65-F5344CB8AC3E}">
        <p14:creationId xmlns:p14="http://schemas.microsoft.com/office/powerpoint/2010/main" val="395089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icinsights.com/files/images/bulletin20210202Fig02.png">
            <a:extLst>
              <a:ext uri="{FF2B5EF4-FFF2-40B4-BE49-F238E27FC236}">
                <a16:creationId xmlns:a16="http://schemas.microsoft.com/office/drawing/2014/main" id="{295AFAB4-8D19-4A3D-9CD0-0C9CA74D8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89" y="1748200"/>
            <a:ext cx="4268755" cy="281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icinsights.com/files/images/bulletin20210202Fig01.png">
            <a:extLst>
              <a:ext uri="{FF2B5EF4-FFF2-40B4-BE49-F238E27FC236}">
                <a16:creationId xmlns:a16="http://schemas.microsoft.com/office/drawing/2014/main" id="{5AE44AAB-1FB2-4965-B9C4-5F6F8DE26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343" y="2288333"/>
            <a:ext cx="3929063" cy="227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標題 3">
            <a:extLst>
              <a:ext uri="{FF2B5EF4-FFF2-40B4-BE49-F238E27FC236}">
                <a16:creationId xmlns:a16="http://schemas.microsoft.com/office/drawing/2014/main" id="{EEBF3120-0DC3-4726-B5C0-B5828B2E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dirty="0"/>
              <a:t>Market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1AED7B-7569-47D5-B455-60D5317A37D9}"/>
              </a:ext>
            </a:extLst>
          </p:cNvPr>
          <p:cNvSpPr txBox="1"/>
          <p:nvPr/>
        </p:nvSpPr>
        <p:spPr>
          <a:xfrm>
            <a:off x="7638132" y="485581"/>
            <a:ext cx="1182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General uses</a:t>
            </a:r>
          </a:p>
        </p:txBody>
      </p:sp>
    </p:spTree>
    <p:extLst>
      <p:ext uri="{BB962C8B-B14F-4D97-AF65-F5344CB8AC3E}">
        <p14:creationId xmlns:p14="http://schemas.microsoft.com/office/powerpoint/2010/main" val="1727976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7462379E-AD0F-43C1-B967-164E1AE1F149}"/>
              </a:ext>
            </a:extLst>
          </p:cNvPr>
          <p:cNvSpPr txBox="1"/>
          <p:nvPr/>
        </p:nvSpPr>
        <p:spPr>
          <a:xfrm>
            <a:off x="2392137" y="4673200"/>
            <a:ext cx="3543299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kern="100" dirty="0"/>
              <a:t>Ryzen </a:t>
            </a:r>
            <a:r>
              <a:rPr lang="en-US" altLang="zh-TW" sz="1350" kern="100" dirty="0">
                <a:solidFill>
                  <a:srgbClr val="FF0000"/>
                </a:solidFill>
              </a:rPr>
              <a:t>3</a:t>
            </a:r>
            <a:r>
              <a:rPr lang="en-US" altLang="zh-TW" sz="1350" kern="100" dirty="0"/>
              <a:t> — Up to 4-core processors.</a:t>
            </a:r>
          </a:p>
          <a:p>
            <a:r>
              <a:rPr lang="en-US" altLang="zh-TW" sz="1350" kern="100" dirty="0"/>
              <a:t>Ryzen </a:t>
            </a:r>
            <a:r>
              <a:rPr lang="en-US" altLang="zh-TW" sz="1350" kern="100" dirty="0">
                <a:solidFill>
                  <a:srgbClr val="FF0000"/>
                </a:solidFill>
              </a:rPr>
              <a:t>5</a:t>
            </a:r>
            <a:r>
              <a:rPr lang="en-US" altLang="zh-TW" sz="1350" kern="100" dirty="0"/>
              <a:t> — Up to 6-core processors.</a:t>
            </a:r>
          </a:p>
          <a:p>
            <a:r>
              <a:rPr lang="en-US" altLang="zh-TW" sz="1350" kern="100" dirty="0"/>
              <a:t>Ryzen </a:t>
            </a:r>
            <a:r>
              <a:rPr lang="en-US" altLang="zh-TW" sz="1350" kern="100" dirty="0">
                <a:solidFill>
                  <a:srgbClr val="FF0000"/>
                </a:solidFill>
              </a:rPr>
              <a:t>7</a:t>
            </a:r>
            <a:r>
              <a:rPr lang="en-US" altLang="zh-TW" sz="1350" kern="100" dirty="0"/>
              <a:t> — Up to 8-core processors.</a:t>
            </a:r>
          </a:p>
          <a:p>
            <a:r>
              <a:rPr lang="en-US" altLang="zh-TW" sz="1350" kern="100" dirty="0"/>
              <a:t>Ryzen </a:t>
            </a:r>
            <a:r>
              <a:rPr lang="en-US" altLang="zh-TW" sz="1350" kern="100" dirty="0">
                <a:solidFill>
                  <a:srgbClr val="FF0000"/>
                </a:solidFill>
              </a:rPr>
              <a:t>9 </a:t>
            </a:r>
            <a:r>
              <a:rPr lang="en-US" altLang="zh-TW" sz="1350" kern="100" dirty="0"/>
              <a:t>— Up to 16-core processors.</a:t>
            </a:r>
          </a:p>
          <a:p>
            <a:r>
              <a:rPr lang="en-US" altLang="zh-TW" sz="1350" kern="100" dirty="0"/>
              <a:t>Ryzen </a:t>
            </a:r>
            <a:r>
              <a:rPr lang="en-US" altLang="zh-TW" sz="1350" kern="100" dirty="0" err="1">
                <a:solidFill>
                  <a:srgbClr val="FF0000"/>
                </a:solidFill>
              </a:rPr>
              <a:t>Threadripper</a:t>
            </a:r>
            <a:r>
              <a:rPr lang="en-US" altLang="zh-TW" sz="1350" kern="100" dirty="0"/>
              <a:t> — Up to 64-core processors.</a:t>
            </a:r>
            <a:endParaRPr lang="zh-TW" altLang="zh-TW" sz="135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32CAE4E-543D-42FF-A2EC-FEFC47C76DFF}"/>
              </a:ext>
            </a:extLst>
          </p:cNvPr>
          <p:cNvSpPr txBox="1"/>
          <p:nvPr/>
        </p:nvSpPr>
        <p:spPr>
          <a:xfrm>
            <a:off x="5935436" y="4673200"/>
            <a:ext cx="31840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Ryzen 3 </a:t>
            </a:r>
            <a:r>
              <a:rPr lang="en-US" altLang="zh-TW" sz="1350" dirty="0">
                <a:solidFill>
                  <a:srgbClr val="FF0000"/>
                </a:solidFill>
              </a:rPr>
              <a:t>1</a:t>
            </a:r>
            <a:r>
              <a:rPr lang="en-US" altLang="zh-TW" sz="1350" dirty="0"/>
              <a:t>xxx </a:t>
            </a:r>
            <a:r>
              <a:rPr lang="en-US" altLang="zh-TW" sz="1350" kern="100" dirty="0"/>
              <a:t>—1000 series CPUs </a:t>
            </a:r>
            <a:endParaRPr lang="zh-TW" altLang="zh-TW" sz="135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6" descr="AMD Naming Scheme">
            <a:extLst>
              <a:ext uri="{FF2B5EF4-FFF2-40B4-BE49-F238E27FC236}">
                <a16:creationId xmlns:a16="http://schemas.microsoft.com/office/drawing/2014/main" id="{F2723244-B2F2-4E2D-9054-4132B794B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905" y="2089949"/>
            <a:ext cx="3925856" cy="22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46F8A62-1A45-4564-A75D-D354922C2C4D}"/>
              </a:ext>
            </a:extLst>
          </p:cNvPr>
          <p:cNvSpPr/>
          <p:nvPr/>
        </p:nvSpPr>
        <p:spPr>
          <a:xfrm>
            <a:off x="586663" y="2131223"/>
            <a:ext cx="1805474" cy="2769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50" kern="100" dirty="0"/>
              <a:t>Ryzen 5 7600X </a:t>
            </a:r>
            <a:endParaRPr lang="zh-TW" altLang="zh-TW" sz="135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961A1209-11EC-473C-903E-D4CF7584CD59}"/>
              </a:ext>
            </a:extLst>
          </p:cNvPr>
          <p:cNvSpPr/>
          <p:nvPr/>
        </p:nvSpPr>
        <p:spPr>
          <a:xfrm>
            <a:off x="586663" y="2568386"/>
            <a:ext cx="1805474" cy="2769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50" kern="100" dirty="0"/>
              <a:t>Ryzen 7 7700X </a:t>
            </a:r>
            <a:endParaRPr lang="zh-TW" altLang="zh-TW" sz="135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F92F9A6F-4AB0-42EB-947B-27620DF72964}"/>
              </a:ext>
            </a:extLst>
          </p:cNvPr>
          <p:cNvSpPr/>
          <p:nvPr/>
        </p:nvSpPr>
        <p:spPr>
          <a:xfrm>
            <a:off x="586663" y="3005549"/>
            <a:ext cx="1805474" cy="2769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50" kern="100" dirty="0"/>
              <a:t>Ryzen 9 7900X 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CD7B7DB-6B04-4C6B-8DD7-0B5DB4BC5535}"/>
              </a:ext>
            </a:extLst>
          </p:cNvPr>
          <p:cNvSpPr/>
          <p:nvPr/>
        </p:nvSpPr>
        <p:spPr>
          <a:xfrm>
            <a:off x="586663" y="3476799"/>
            <a:ext cx="1805474" cy="2769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350" kern="100" dirty="0"/>
              <a:t>Ryzen 9 7950X 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438050-C7A7-47D8-95A7-F151DF54967B}"/>
              </a:ext>
            </a:extLst>
          </p:cNvPr>
          <p:cNvSpPr txBox="1"/>
          <p:nvPr/>
        </p:nvSpPr>
        <p:spPr>
          <a:xfrm>
            <a:off x="5935435" y="4950199"/>
            <a:ext cx="30079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/>
              <a:t>Ryzen 3 1xxx</a:t>
            </a:r>
            <a:r>
              <a:rPr lang="en-US" altLang="zh-TW" sz="1350" dirty="0">
                <a:solidFill>
                  <a:srgbClr val="FF0000"/>
                </a:solidFill>
              </a:rPr>
              <a:t>X</a:t>
            </a:r>
            <a:r>
              <a:rPr lang="en-US" altLang="zh-TW" sz="1350" dirty="0"/>
              <a:t> </a:t>
            </a:r>
            <a:r>
              <a:rPr lang="en-US" altLang="zh-TW" sz="1350" kern="100" dirty="0"/>
              <a:t>—having high clock speed, power, consumption, and speed</a:t>
            </a:r>
            <a:endParaRPr lang="zh-TW" altLang="zh-TW" sz="135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A736AF6-DB3B-4114-8120-3176AFDCB68D}"/>
              </a:ext>
            </a:extLst>
          </p:cNvPr>
          <p:cNvSpPr/>
          <p:nvPr/>
        </p:nvSpPr>
        <p:spPr>
          <a:xfrm>
            <a:off x="586663" y="1693187"/>
            <a:ext cx="2576998" cy="276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50" kern="100" dirty="0"/>
              <a:t>Ryzen Raphael (7000 series CPUs)</a:t>
            </a:r>
            <a:endParaRPr lang="zh-TW" altLang="zh-TW" sz="135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C50BCD-B485-4A72-B2AC-5EAE8F1642DA}"/>
              </a:ext>
            </a:extLst>
          </p:cNvPr>
          <p:cNvSpPr txBox="1"/>
          <p:nvPr/>
        </p:nvSpPr>
        <p:spPr>
          <a:xfrm>
            <a:off x="7638132" y="485581"/>
            <a:ext cx="1182562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General uses</a:t>
            </a:r>
          </a:p>
        </p:txBody>
      </p:sp>
    </p:spTree>
    <p:extLst>
      <p:ext uri="{BB962C8B-B14F-4D97-AF65-F5344CB8AC3E}">
        <p14:creationId xmlns:p14="http://schemas.microsoft.com/office/powerpoint/2010/main" val="222528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3">
            <a:extLst>
              <a:ext uri="{FF2B5EF4-FFF2-40B4-BE49-F238E27FC236}">
                <a16:creationId xmlns:a16="http://schemas.microsoft.com/office/drawing/2014/main" id="{6CADE24E-79ED-4514-AF37-A3D7C035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9" y="331790"/>
            <a:ext cx="7415212" cy="936625"/>
          </a:xfrm>
        </p:spPr>
        <p:txBody>
          <a:bodyPr/>
          <a:lstStyle/>
          <a:p>
            <a:r>
              <a:rPr lang="en-US" altLang="zh-TW" dirty="0"/>
              <a:t>Product timeline</a:t>
            </a:r>
          </a:p>
        </p:txBody>
      </p:sp>
    </p:spTree>
    <p:extLst>
      <p:ext uri="{BB962C8B-B14F-4D97-AF65-F5344CB8AC3E}">
        <p14:creationId xmlns:p14="http://schemas.microsoft.com/office/powerpoint/2010/main" val="257300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EE281E0-69CC-42B4-BF64-3FB68F7A4EF3}"/>
              </a:ext>
            </a:extLst>
          </p:cNvPr>
          <p:cNvSpPr txBox="1"/>
          <p:nvPr/>
        </p:nvSpPr>
        <p:spPr>
          <a:xfrm>
            <a:off x="7641026" y="291811"/>
            <a:ext cx="1357605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Product timeline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9AB3E8-C6F1-444B-9B05-8800B0D943E4}"/>
              </a:ext>
            </a:extLst>
          </p:cNvPr>
          <p:cNvSpPr/>
          <p:nvPr/>
        </p:nvSpPr>
        <p:spPr>
          <a:xfrm>
            <a:off x="27097" y="1088184"/>
            <a:ext cx="337063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Zen based(1</a:t>
            </a:r>
            <a:r>
              <a:rPr lang="en-US" altLang="zh-TW" sz="600" kern="100" baseline="30000" dirty="0">
                <a:latin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generation)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Summit Ridge (1000 series CPUs)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GlobalFoundries 14 nm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Entry-level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1200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PRO 1200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PRO 1300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1300X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Mainstream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1400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PRO 1500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1500X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Ryzen 5 1600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Ryzen 5 PRO 1600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Ryzen 5 1600X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Performance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1700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PRO 1700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1700X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1800X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High-end desktop(HEDT)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1900X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1920X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1950X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Raven Ridge (2000 series APUs)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GlobalFoundries 14 nm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Includes integrated GCN 5th generation GPU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2200GE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PRO 2200GE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2200G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PRO 2200G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2400GE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Ryzen 5 PRO 2400GE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Ryzen 5 2400G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Ryzen 5 PRO 2400G</a:t>
            </a: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Zen+ based(2</a:t>
            </a:r>
            <a:r>
              <a:rPr lang="en-US" altLang="zh-TW" sz="600" kern="100" baseline="30000" dirty="0">
                <a:latin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generation)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Pinnacle Ridge (2000 series CPUs)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GlobalFoundries 12 nm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Entry-level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1200(AF)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2300X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Mainstream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2500X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2600E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1600(AF)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2600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2600X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Performance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2700E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2700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PRO 2700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PRO 2700X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2700X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zh-TW" altLang="en-US" sz="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993FDB-A4ED-4AB3-8280-D4046D9F9BAA}"/>
              </a:ext>
            </a:extLst>
          </p:cNvPr>
          <p:cNvSpPr/>
          <p:nvPr/>
        </p:nvSpPr>
        <p:spPr>
          <a:xfrm>
            <a:off x="2709401" y="1088183"/>
            <a:ext cx="295730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High-end desktop(HEDT)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2920X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2950X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2970WX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2990WX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Picasso (3000 series APUs)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GlobalFoundries 12 nm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Includes integrated GCN 5th generation GPU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Pro 3200GE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3200G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Pro 3200G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Pro 3350GE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Pro 3350G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Pro 3400GE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3400G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Pro 3400G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Zen 2 based(3</a:t>
            </a:r>
            <a:r>
              <a:rPr lang="en-US" altLang="zh-TW" sz="600" kern="100" baseline="30000" dirty="0">
                <a:latin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generation)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Matisse and Castle Peak (3000 series CPUs)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TSMC 7 nm </a:t>
            </a:r>
            <a:r>
              <a:rPr lang="en-US" altLang="zh-TW" sz="6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Matisse (desktop), Castle Peak (</a:t>
            </a:r>
            <a:r>
              <a:rPr lang="en-US" altLang="zh-TW" sz="6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Entry-level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3100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3300X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Mainstream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3500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3500X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3600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Pro 3600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3600X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3600XT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Performance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Pro 3700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3700X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3800X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3800XT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Enthusiast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3900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Pro 3900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3900X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3900XT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3950X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High-End Desktop (HEDT)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3960X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3970X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3990X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Workstation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Pro 3945WX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Pro 3955WX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Pro 3975WX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Pro 3995WX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zh-TW" altLang="en-US" sz="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430BEE-BF81-4AF1-9FE4-905E917D0CBA}"/>
              </a:ext>
            </a:extLst>
          </p:cNvPr>
          <p:cNvSpPr/>
          <p:nvPr/>
        </p:nvSpPr>
        <p:spPr>
          <a:xfrm>
            <a:off x="5423370" y="1180516"/>
            <a:ext cx="368921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Renoir (4000 series CPUs)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TSMC 7 nm </a:t>
            </a:r>
            <a:r>
              <a:rPr lang="en-US" altLang="zh-TW" sz="6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Based on the Ryzen 4000G series APUs with the integrated GPU disabled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Ryzen 3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4100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Ryzen 5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4500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Renoir (4000 series APUs)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TSMC 7 nm </a:t>
            </a:r>
            <a:r>
              <a:rPr lang="en-US" altLang="zh-TW" sz="6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Includes integrated GCN 5th generation GPU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4300GE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4300G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4600GE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4600G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4700GE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4700G</a:t>
            </a: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Zen 3 based(4</a:t>
            </a:r>
            <a:r>
              <a:rPr lang="en-US" altLang="zh-TW" sz="600" kern="100" baseline="30000" dirty="0">
                <a:latin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generation)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Vermeer and Chagall (5000 series CPUs)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TSMC 7 nm </a:t>
            </a:r>
            <a:r>
              <a:rPr lang="en-US" altLang="zh-TW" sz="6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Vermeer (desktop), Chagall (</a:t>
            </a:r>
            <a:r>
              <a:rPr lang="en-US" altLang="zh-TW" sz="6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The Ryzen 5 5500 is a Cezanne APU with its integrated GPU disabled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Mainstream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5500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5600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5600X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Performance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5700X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5800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5800X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5800X3D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Enthusiast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5900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5900X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5950X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High-end desktop/Workstation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PRO 5945WX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PRO 5955WX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PRO 5965WX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PRO 5975WX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</a:t>
            </a:r>
            <a:r>
              <a:rPr lang="en-US" altLang="zh-TW" sz="6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PRO 5995WX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Cezanne (5000 series APUs)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TSMC 7 nm </a:t>
            </a:r>
            <a:r>
              <a:rPr lang="en-US" altLang="zh-TW" sz="6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Includes integrated GCN 5th generation GPU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Ryzen 3 5300GE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3 5300G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5600GE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5600G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5700GE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6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5700G</a:t>
            </a:r>
            <a:endParaRPr lang="zh-TW" altLang="zh-TW" sz="6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標題 3">
            <a:extLst>
              <a:ext uri="{FF2B5EF4-FFF2-40B4-BE49-F238E27FC236}">
                <a16:creationId xmlns:a16="http://schemas.microsoft.com/office/drawing/2014/main" id="{CF3B56AA-2FA5-4C7E-8B9B-C322652C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800" dirty="0"/>
              <a:t>AMD product timeline(to 4th generation)</a:t>
            </a:r>
          </a:p>
        </p:txBody>
      </p:sp>
    </p:spTree>
    <p:extLst>
      <p:ext uri="{BB962C8B-B14F-4D97-AF65-F5344CB8AC3E}">
        <p14:creationId xmlns:p14="http://schemas.microsoft.com/office/powerpoint/2010/main" val="92038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39AB3E8-C6F1-444B-9B05-8800B0D943E4}"/>
              </a:ext>
            </a:extLst>
          </p:cNvPr>
          <p:cNvSpPr/>
          <p:nvPr/>
        </p:nvSpPr>
        <p:spPr>
          <a:xfrm>
            <a:off x="106594" y="1737978"/>
            <a:ext cx="412250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Zen based(1</a:t>
            </a:r>
            <a:r>
              <a:rPr lang="en-US" altLang="zh-TW" sz="900" kern="100" baseline="30000" dirty="0">
                <a:latin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generation)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Summit Ridge (1000 series CPUs)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</a:t>
            </a:r>
            <a:r>
              <a:rPr lang="en-US" altLang="zh-TW" sz="9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GlobalFoundries 14 nm</a:t>
            </a:r>
            <a:endParaRPr lang="zh-TW" altLang="zh-TW" sz="9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Raven Ridge (2000 series APUs)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</a:t>
            </a:r>
            <a:r>
              <a:rPr lang="en-US" altLang="zh-TW" sz="9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GlobalFoundries 14 nm</a:t>
            </a:r>
            <a:endParaRPr lang="zh-TW" altLang="zh-TW" sz="9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altLang="zh-TW" sz="9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Includes integrated GCN 5th generation GPU</a:t>
            </a:r>
            <a:endParaRPr lang="zh-TW" altLang="zh-TW" sz="9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21EE18-BEC2-4892-8267-E9178C53C1E0}"/>
              </a:ext>
            </a:extLst>
          </p:cNvPr>
          <p:cNvSpPr/>
          <p:nvPr/>
        </p:nvSpPr>
        <p:spPr>
          <a:xfrm>
            <a:off x="4229100" y="1737978"/>
            <a:ext cx="49149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Zen 3 based(4</a:t>
            </a:r>
            <a:r>
              <a:rPr lang="en-US" altLang="zh-TW" sz="900" kern="100" baseline="30000" dirty="0">
                <a:latin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generation)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Vermeer and Chagall (5000 series CPUs)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TSMC 7 nm </a:t>
            </a:r>
            <a:r>
              <a:rPr lang="en-US" altLang="zh-TW" sz="9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Vermeer (desktop), Chagall (</a:t>
            </a:r>
            <a:r>
              <a:rPr lang="en-US" altLang="zh-TW" sz="9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The Ryzen 5 5500 is a Cezanne APU with its integrated GPU disabled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Cezanne (5000 series APUs)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TSMC 7 nm </a:t>
            </a:r>
            <a:r>
              <a:rPr lang="en-US" altLang="zh-TW" sz="9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Includes integrated GCN 5th generation GPU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9C95A4-1ADF-4377-AFFB-F5DAB977B577}"/>
              </a:ext>
            </a:extLst>
          </p:cNvPr>
          <p:cNvSpPr/>
          <p:nvPr/>
        </p:nvSpPr>
        <p:spPr>
          <a:xfrm>
            <a:off x="106595" y="2776724"/>
            <a:ext cx="41168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Zen+ based(2</a:t>
            </a:r>
            <a:r>
              <a:rPr lang="en-US" altLang="zh-TW" sz="900" kern="100" baseline="30000" dirty="0">
                <a:latin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generation)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Pinnacle Ridge (2000 series CPUs)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</a:t>
            </a:r>
            <a:r>
              <a:rPr lang="en-US" altLang="zh-TW" sz="9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GlobalFoundries 12 nm</a:t>
            </a:r>
            <a:endParaRPr lang="zh-TW" altLang="zh-TW" sz="9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Picasso (3000 series APUs)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</a:t>
            </a:r>
            <a:r>
              <a:rPr lang="en-US" altLang="zh-TW" sz="9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GlobalFoundries 12 nm</a:t>
            </a:r>
            <a:endParaRPr lang="zh-TW" altLang="zh-TW" sz="9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altLang="zh-TW" sz="9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Includes integrated GCN 5th generation GPU</a:t>
            </a:r>
            <a:endParaRPr lang="zh-TW" altLang="zh-TW" sz="9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AA9DC3-F407-4146-8322-3BA53F0A08C4}"/>
              </a:ext>
            </a:extLst>
          </p:cNvPr>
          <p:cNvSpPr/>
          <p:nvPr/>
        </p:nvSpPr>
        <p:spPr>
          <a:xfrm>
            <a:off x="106595" y="3953970"/>
            <a:ext cx="50806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Zen 2 based(3</a:t>
            </a:r>
            <a:r>
              <a:rPr lang="en-US" altLang="zh-TW" sz="900" kern="100" baseline="30000" dirty="0">
                <a:latin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generation)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Matisse and Castle Peak (3000 series CPUs)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</a:t>
            </a:r>
            <a:r>
              <a:rPr lang="en-US" altLang="zh-TW" sz="9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TSMC 7 nm </a:t>
            </a:r>
            <a:r>
              <a:rPr lang="en-US" altLang="zh-TW" sz="900" b="1" kern="100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9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Matisse (desktop), Castle Peak (</a:t>
            </a:r>
            <a:r>
              <a:rPr lang="en-US" altLang="zh-TW" sz="9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Threadripper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Renoir (4000 series CPUs)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TSMC 7 nm </a:t>
            </a:r>
            <a:r>
              <a:rPr lang="en-US" altLang="zh-TW" sz="900" b="1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Based on the Ryzen 4000G series APUs with the integrated GPU disabled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Renoir (4000 series APUs)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</a:t>
            </a:r>
            <a:r>
              <a:rPr lang="en-US" altLang="zh-TW" sz="9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TSMC 7 nm </a:t>
            </a:r>
            <a:r>
              <a:rPr lang="en-US" altLang="zh-TW" sz="900" b="1" kern="100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9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altLang="zh-TW" sz="9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Includes integrated GCN 5th generation GPU</a:t>
            </a:r>
            <a:endParaRPr lang="zh-TW" altLang="zh-TW" sz="9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9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endParaRPr lang="zh-TW" altLang="zh-TW" sz="9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FF143-1E33-4301-B3C4-D8EA543550AC}"/>
              </a:ext>
            </a:extLst>
          </p:cNvPr>
          <p:cNvSpPr/>
          <p:nvPr/>
        </p:nvSpPr>
        <p:spPr>
          <a:xfrm>
            <a:off x="4920584" y="3615231"/>
            <a:ext cx="41168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Zen 4 based (5th generation)</a:t>
            </a:r>
            <a:endParaRPr lang="zh-TW" altLang="zh-TW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zh-TW" sz="1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Raphael (7000 series CPUs)</a:t>
            </a:r>
            <a:endParaRPr lang="zh-TW" altLang="zh-TW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1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Fabrication process: </a:t>
            </a:r>
            <a:r>
              <a:rPr lang="en-US" altLang="zh-TW" sz="12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TSMC 5 nm </a:t>
            </a:r>
            <a:r>
              <a:rPr lang="en-US" altLang="zh-TW" sz="1200" b="1" kern="100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FinFET</a:t>
            </a:r>
            <a:endParaRPr lang="zh-TW" altLang="zh-TW" sz="12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12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altLang="zh-TW" sz="1200" b="1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Includes integrated RDNA2 GPU</a:t>
            </a:r>
            <a:endParaRPr lang="zh-TW" altLang="zh-TW" sz="1200" kern="100" dirty="0">
              <a:solidFill>
                <a:srgbClr val="FF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Ryzen 5</a:t>
            </a:r>
            <a:endParaRPr lang="zh-TW" altLang="zh-TW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5 7600X</a:t>
            </a:r>
            <a:endParaRPr lang="zh-TW" altLang="zh-TW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Ryzen 7</a:t>
            </a:r>
            <a:endParaRPr lang="zh-TW" altLang="zh-TW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7 7700X</a:t>
            </a:r>
            <a:endParaRPr lang="zh-TW" altLang="zh-TW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TW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Ryzen 9</a:t>
            </a:r>
            <a:endParaRPr lang="zh-TW" altLang="zh-TW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r>
              <a:rPr lang="en-US" altLang="zh-TW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7900X</a:t>
            </a:r>
            <a:endParaRPr lang="zh-TW" altLang="zh-TW" sz="1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indent="228600"/>
            <a:r>
              <a:rPr lang="en-US" altLang="zh-TW" sz="1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		Ryzen 9 7950X</a:t>
            </a:r>
            <a:endParaRPr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BCF34F6-4299-49C6-B1B1-E5C073CA364A}"/>
              </a:ext>
            </a:extLst>
          </p:cNvPr>
          <p:cNvSpPr txBox="1"/>
          <p:nvPr/>
        </p:nvSpPr>
        <p:spPr>
          <a:xfrm>
            <a:off x="7641026" y="291811"/>
            <a:ext cx="1357605" cy="3000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1350" dirty="0"/>
              <a:t>Product timeline</a:t>
            </a:r>
          </a:p>
        </p:txBody>
      </p:sp>
      <p:sp>
        <p:nvSpPr>
          <p:cNvPr id="10" name="標題 3">
            <a:extLst>
              <a:ext uri="{FF2B5EF4-FFF2-40B4-BE49-F238E27FC236}">
                <a16:creationId xmlns:a16="http://schemas.microsoft.com/office/drawing/2014/main" id="{12E48054-3572-40AE-8865-62260A4F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981" y="332975"/>
            <a:ext cx="7415212" cy="936625"/>
          </a:xfrm>
        </p:spPr>
        <p:txBody>
          <a:bodyPr/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800" dirty="0"/>
              <a:t>AMD product timeline</a:t>
            </a:r>
          </a:p>
        </p:txBody>
      </p:sp>
    </p:spTree>
    <p:extLst>
      <p:ext uri="{BB962C8B-B14F-4D97-AF65-F5344CB8AC3E}">
        <p14:creationId xmlns:p14="http://schemas.microsoft.com/office/powerpoint/2010/main" val="3847175875"/>
      </p:ext>
    </p:extLst>
  </p:cSld>
  <p:clrMapOvr>
    <a:masterClrMapping/>
  </p:clrMapOvr>
</p:sld>
</file>

<file path=ppt/theme/theme1.xml><?xml version="1.0" encoding="utf-8"?>
<a:theme xmlns:a="http://schemas.openxmlformats.org/drawingml/2006/main" name="晶片系統佈景主題">
  <a:themeElements>
    <a:clrScheme name="SUMIPNTG 1">
      <a:dk1>
        <a:srgbClr val="545472"/>
      </a:dk1>
      <a:lt1>
        <a:srgbClr val="FFFFFF"/>
      </a:lt1>
      <a:dk2>
        <a:srgbClr val="892D5B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CCCCFF"/>
      </a:hlink>
      <a:folHlink>
        <a:srgbClr val="D9D9E5"/>
      </a:folHlink>
    </a:clrScheme>
    <a:fontScheme name="SS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UMIPNTG 1">
        <a:dk1>
          <a:srgbClr val="545472"/>
        </a:dk1>
        <a:lt1>
          <a:srgbClr val="FFFFFF"/>
        </a:lt1>
        <a:dk2>
          <a:srgbClr val="892D5B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CCCCFF"/>
        </a:hlink>
        <a:folHlink>
          <a:srgbClr val="D9D9E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B7B7FF"/>
        </a:hlink>
        <a:folHlink>
          <a:srgbClr val="BCD8E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9DC6D5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CCDFE7"/>
        </a:accent5>
        <a:accent6>
          <a:srgbClr val="CD96B1"/>
        </a:accent6>
        <a:hlink>
          <a:srgbClr val="B7B7FF"/>
        </a:hlink>
        <a:folHlink>
          <a:srgbClr val="F2D6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D5BAFC"/>
        </a:hlink>
        <a:folHlink>
          <a:srgbClr val="D7D9E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FBE9BB"/>
        </a:hlink>
        <a:folHlink>
          <a:srgbClr val="CFE2C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UMIPNTG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D1EC9C"/>
        </a:hlink>
        <a:folHlink>
          <a:srgbClr val="EFE5C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晶片系統佈景主題" id="{9376B554-C0E1-4252-AE39-BF0766FFDB44}" vid="{A06E46EA-B599-4447-8A33-C3123347CA4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晶片系統佈景主題</Template>
  <TotalTime>5505</TotalTime>
  <Words>3484</Words>
  <Application>Microsoft Office PowerPoint</Application>
  <PresentationFormat>如螢幕大小 (4:3)</PresentationFormat>
  <Paragraphs>680</Paragraphs>
  <Slides>24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新細明體</vt:lpstr>
      <vt:lpstr>標楷體</vt:lpstr>
      <vt:lpstr>Arial</vt:lpstr>
      <vt:lpstr>Calibri</vt:lpstr>
      <vt:lpstr>Tahoma</vt:lpstr>
      <vt:lpstr>Times New Roman</vt:lpstr>
      <vt:lpstr>Wingdings</vt:lpstr>
      <vt:lpstr>晶片系統佈景主題</vt:lpstr>
      <vt:lpstr>AMD Raphael(7000 series)</vt:lpstr>
      <vt:lpstr>Outline</vt:lpstr>
      <vt:lpstr>General uses</vt:lpstr>
      <vt:lpstr>CPU function</vt:lpstr>
      <vt:lpstr>Market</vt:lpstr>
      <vt:lpstr>PowerPoint 簡報</vt:lpstr>
      <vt:lpstr>Product timeline</vt:lpstr>
      <vt:lpstr>AMD product timeline(to 4th generation)</vt:lpstr>
      <vt:lpstr>AMD product timeline</vt:lpstr>
      <vt:lpstr>AMD GPU</vt:lpstr>
      <vt:lpstr>PowerPoint 簡報</vt:lpstr>
      <vt:lpstr>System description</vt:lpstr>
      <vt:lpstr>PowerPoint 簡報</vt:lpstr>
      <vt:lpstr>AM5 V.S. AM4</vt:lpstr>
      <vt:lpstr>AM5 V.S. AM4</vt:lpstr>
      <vt:lpstr>TSMC N5</vt:lpstr>
      <vt:lpstr>Industry analysis</vt:lpstr>
      <vt:lpstr>Porter’s 5 Forces analysis</vt:lpstr>
      <vt:lpstr>Porter’s 5 Forces analysis</vt:lpstr>
      <vt:lpstr>SWOT analysis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yiping</dc:creator>
  <cp:lastModifiedBy>user</cp:lastModifiedBy>
  <cp:revision>732</cp:revision>
  <dcterms:created xsi:type="dcterms:W3CDTF">2019-10-07T13:40:58Z</dcterms:created>
  <dcterms:modified xsi:type="dcterms:W3CDTF">2022-10-30T15:03:26Z</dcterms:modified>
</cp:coreProperties>
</file>